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84F42-E9C2-47F9-B6BF-2D81574136DE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7E17A-F54D-4258-99B7-19E9561804C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0852" y="857232"/>
            <a:ext cx="86126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Which</a:t>
            </a:r>
            <a:r>
              <a:rPr kumimoji="0" lang="es-ES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Smartphone?</a:t>
            </a:r>
            <a:endParaRPr kumimoji="0" lang="es-E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85918" y="142852"/>
            <a:ext cx="53683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000" b="1" dirty="0">
                <a:latin typeface="Arial Black" pitchFamily="34" charset="0"/>
                <a:ea typeface="Times New Roman" pitchFamily="18" charset="0"/>
                <a:cs typeface="Arial" pitchFamily="34" charset="0"/>
              </a:rPr>
              <a:t>Introduction</a:t>
            </a:r>
            <a:endParaRPr lang="es-ES" sz="6000" b="1" dirty="0" err="1">
              <a:latin typeface="Arial Black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2844" y="1285860"/>
            <a:ext cx="9001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In groups you are going to do a presentation about mobile phone options.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14480" y="2000240"/>
            <a:ext cx="506920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Example</a:t>
            </a:r>
            <a:r>
              <a:rPr kumimoji="0" lang="es-E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Topics</a:t>
            </a:r>
            <a:endParaRPr kumimoji="0" lang="es-E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42844" y="3000372"/>
            <a:ext cx="392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A service provider comparison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42844" y="3643314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Deals with the best free phones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42844" y="4286256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Best all round deals – best value for money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42844" y="4857760"/>
            <a:ext cx="392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The cheapest options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857884" y="4857760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The luxury option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857884" y="4286256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Iphone</a:t>
            </a:r>
            <a:r>
              <a:rPr lang="en-GB" sz="2400" b="1" dirty="0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?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857884" y="3071810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Skype and </a:t>
            </a:r>
            <a:r>
              <a:rPr lang="en-GB" sz="2400" b="1" dirty="0" err="1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Whatsapp</a:t>
            </a:r>
            <a:endParaRPr lang="en-GB" sz="2400" b="1" dirty="0">
              <a:solidFill>
                <a:prstClr val="black"/>
              </a:solidFill>
              <a:latin typeface="Arial Narrow" pitchFamily="34" charset="0"/>
              <a:ea typeface="Times New Roman"/>
              <a:cs typeface="Times New Roman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857884" y="3643314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 Narrow" pitchFamily="34" charset="0"/>
                <a:ea typeface="Times New Roman"/>
                <a:cs typeface="Times New Roman"/>
              </a:rPr>
              <a:t>Cool accessories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214414" y="5643578"/>
            <a:ext cx="66842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Or</a:t>
            </a:r>
            <a:r>
              <a:rPr kumimoji="0" lang="es-E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use </a:t>
            </a:r>
            <a:r>
              <a:rPr kumimoji="0" lang="es-E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your</a:t>
            </a:r>
            <a:r>
              <a:rPr kumimoji="0" lang="es-E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own</a:t>
            </a:r>
            <a:r>
              <a:rPr kumimoji="0" lang="es-E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idea</a:t>
            </a:r>
            <a:endParaRPr kumimoji="0" lang="es-E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lvcpnews.files.wordpress.com/2011/05/kitch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5811" y="4357694"/>
            <a:ext cx="1748189" cy="1714512"/>
          </a:xfrm>
          <a:prstGeom prst="rect">
            <a:avLst/>
          </a:prstGeom>
          <a:noFill/>
        </p:spPr>
      </p:pic>
      <p:pic>
        <p:nvPicPr>
          <p:cNvPr id="7170" name="Picture 2" descr="http://upload.wikimedia.org/wikipedia/commons/0/0f/John_Bull_poin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991099"/>
            <a:ext cx="1362075" cy="1866901"/>
          </a:xfrm>
          <a:prstGeom prst="rect">
            <a:avLst/>
          </a:prstGeom>
          <a:noFill/>
        </p:spPr>
      </p:pic>
      <p:pic>
        <p:nvPicPr>
          <p:cNvPr id="7" name="Picture 2" descr="http://images.clipartpanda.com/pointing-hand-icon-pointing-han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74346">
            <a:off x="93718" y="4705059"/>
            <a:ext cx="2122463" cy="96327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8351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KEY</a:t>
            </a:r>
            <a:r>
              <a:rPr kumimoji="0" lang="es-ES" sz="6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EXPRESSIONS</a:t>
            </a:r>
            <a:endParaRPr kumimoji="0" lang="es-E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2910" y="1071546"/>
            <a:ext cx="72941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400" b="1" dirty="0">
                <a:latin typeface="Arial Black" pitchFamily="34" charset="0"/>
                <a:cs typeface="Arial" pitchFamily="34" charset="0"/>
              </a:rPr>
              <a:t>Modal </a:t>
            </a:r>
            <a:r>
              <a:rPr lang="es-ES" sz="4400" b="1" dirty="0" err="1">
                <a:latin typeface="Arial Black" pitchFamily="34" charset="0"/>
                <a:cs typeface="Arial" pitchFamily="34" charset="0"/>
              </a:rPr>
              <a:t>Verbs</a:t>
            </a:r>
            <a:r>
              <a:rPr lang="es-ES" sz="44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4400" b="1" dirty="0" err="1">
                <a:latin typeface="Arial Black" pitchFamily="34" charset="0"/>
                <a:cs typeface="Arial" pitchFamily="34" charset="0"/>
              </a:rPr>
              <a:t>for</a:t>
            </a:r>
            <a:r>
              <a:rPr lang="es-ES" sz="44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4400" b="1" dirty="0" err="1">
                <a:latin typeface="Arial Black" pitchFamily="34" charset="0"/>
                <a:cs typeface="Arial" pitchFamily="34" charset="0"/>
              </a:rPr>
              <a:t>Advice</a:t>
            </a:r>
            <a:endParaRPr kumimoji="0" lang="es-E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14480" y="2071678"/>
            <a:ext cx="7143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You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mustn’t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send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sms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messages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4000" b="1" i="0" u="none" strike="noStrike" cap="none" normalizeH="0" baseline="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You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have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to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use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Whatsapp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4000" b="1" i="0" u="none" strike="noStrike" cap="none" normalizeH="0" baseline="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You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should</a:t>
            </a:r>
            <a:r>
              <a:rPr kumimoji="0" lang="es-ES" sz="4000" b="1" i="0" u="none" strike="noStrike" cap="none" normalizeH="0" dirty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ask</a:t>
            </a:r>
            <a:r>
              <a:rPr kumimoji="0" lang="es-ES" sz="4000" b="1" i="0" u="none" strike="noStrike" cap="none" normalizeH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your</a:t>
            </a:r>
            <a:r>
              <a:rPr kumimoji="0" lang="es-ES" sz="4000" b="1" i="0" u="none" strike="noStrike" cap="none" normalizeH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friends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4000" b="1" i="0" u="none" strike="noStrike" cap="none" normalizeH="0" baseline="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That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could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be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good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option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4000" b="1" i="0" u="none" strike="noStrike" cap="none" normalizeH="0" baseline="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282" y="5929330"/>
            <a:ext cx="92572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000" b="1" dirty="0">
                <a:latin typeface="Arial Black" pitchFamily="34" charset="0"/>
                <a:cs typeface="Arial" pitchFamily="34" charset="0"/>
              </a:rPr>
              <a:t>Use </a:t>
            </a:r>
            <a:r>
              <a:rPr lang="es-ES" sz="4000" b="1" dirty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modal     </a:t>
            </a:r>
            <a:r>
              <a:rPr lang="es-ES" sz="4000" b="1" dirty="0" err="1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verbs</a:t>
            </a:r>
            <a:r>
              <a:rPr lang="es-ES" sz="4000" b="1" dirty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Black" pitchFamily="34" charset="0"/>
                <a:cs typeface="Arial" pitchFamily="34" charset="0"/>
              </a:rPr>
              <a:t>to</a:t>
            </a:r>
            <a:r>
              <a:rPr lang="es-ES" sz="40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Black" pitchFamily="34" charset="0"/>
                <a:cs typeface="Arial" pitchFamily="34" charset="0"/>
              </a:rPr>
              <a:t>get</a:t>
            </a:r>
            <a:r>
              <a:rPr lang="es-ES" sz="40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Black" pitchFamily="34" charset="0"/>
                <a:cs typeface="Arial" pitchFamily="34" charset="0"/>
              </a:rPr>
              <a:t>points</a:t>
            </a:r>
            <a:endParaRPr kumimoji="0" lang="es-E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lvcpnews.files.wordpress.com/2011/05/kitch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143380"/>
            <a:ext cx="2185236" cy="2143140"/>
          </a:xfrm>
          <a:prstGeom prst="rect">
            <a:avLst/>
          </a:prstGeom>
          <a:noFill/>
        </p:spPr>
      </p:pic>
      <p:pic>
        <p:nvPicPr>
          <p:cNvPr id="7170" name="Picture 2" descr="http://upload.wikimedia.org/wikipedia/commons/0/0f/John_Bull_poin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991099"/>
            <a:ext cx="1362075" cy="1866901"/>
          </a:xfrm>
          <a:prstGeom prst="rect">
            <a:avLst/>
          </a:prstGeom>
          <a:noFill/>
        </p:spPr>
      </p:pic>
      <p:pic>
        <p:nvPicPr>
          <p:cNvPr id="7" name="Picture 2" descr="http://images.clipartpanda.com/pointing-hand-icon-pointing-han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723868">
            <a:off x="156947" y="3756884"/>
            <a:ext cx="2081362" cy="96327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8351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KEY</a:t>
            </a:r>
            <a:r>
              <a:rPr kumimoji="0" lang="es-ES" sz="6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EXPRESSIONS</a:t>
            </a:r>
            <a:endParaRPr kumimoji="0" lang="es-E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1071546"/>
            <a:ext cx="857375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400" b="1" dirty="0">
                <a:latin typeface="Arial Black" pitchFamily="34" charset="0"/>
                <a:cs typeface="Arial" pitchFamily="34" charset="0"/>
              </a:rPr>
              <a:t>Pros and </a:t>
            </a:r>
            <a:r>
              <a:rPr lang="es-ES" sz="4400" b="1" dirty="0" err="1">
                <a:latin typeface="Arial Black" pitchFamily="34" charset="0"/>
                <a:cs typeface="Arial" pitchFamily="34" charset="0"/>
              </a:rPr>
              <a:t>Cons</a:t>
            </a:r>
            <a:r>
              <a:rPr lang="es-ES" sz="44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4400" b="1" dirty="0" err="1">
                <a:latin typeface="Arial Black" pitchFamily="34" charset="0"/>
                <a:cs typeface="Arial" pitchFamily="34" charset="0"/>
              </a:rPr>
              <a:t>Expressions</a:t>
            </a:r>
            <a:endParaRPr kumimoji="0" lang="es-E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14480" y="2071678"/>
            <a:ext cx="72866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On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one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hand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…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on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es-ES" sz="4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baseline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other</a:t>
            </a:r>
            <a:r>
              <a:rPr kumimoji="0" lang="es-ES" sz="4000" b="1" i="0" u="none" strike="noStrike" cap="none" normalizeH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4000" b="1" i="0" u="none" strike="noStrike" cap="none" normalizeH="0" dirty="0" err="1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hand</a:t>
            </a:r>
            <a:endParaRPr kumimoji="0" lang="es-ES" sz="4000" b="1" i="0" u="none" strike="noStrike" cap="none" normalizeH="0" baseline="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good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best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worst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thing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about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...</a:t>
            </a:r>
            <a:endParaRPr kumimoji="0" lang="es-ES" sz="4000" b="1" i="0" u="none" strike="noStrike" cap="none" normalizeH="0" baseline="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One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advantage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disadvantage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Narrow" pitchFamily="34" charset="0"/>
                <a:ea typeface="Times New Roman" pitchFamily="18" charset="0"/>
                <a:cs typeface="Arial" pitchFamily="34" charset="0"/>
              </a:rPr>
              <a:t>is</a:t>
            </a:r>
            <a:r>
              <a:rPr lang="es-ES" sz="40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es-ES" sz="4000" b="1" i="0" u="none" strike="noStrike" cap="none" normalizeH="0" baseline="0" dirty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11067" y="6150114"/>
            <a:ext cx="67329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000" b="1" dirty="0">
                <a:latin typeface="Arial Black" pitchFamily="34" charset="0"/>
                <a:cs typeface="Arial" pitchFamily="34" charset="0"/>
              </a:rPr>
              <a:t>Use </a:t>
            </a:r>
            <a:r>
              <a:rPr lang="es-ES" sz="4000" b="1" dirty="0" err="1">
                <a:latin typeface="Arial Black" pitchFamily="34" charset="0"/>
                <a:cs typeface="Arial" pitchFamily="34" charset="0"/>
              </a:rPr>
              <a:t>these</a:t>
            </a:r>
            <a:r>
              <a:rPr lang="es-ES" sz="4000" b="1" dirty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Black" pitchFamily="34" charset="0"/>
                <a:cs typeface="Arial" pitchFamily="34" charset="0"/>
              </a:rPr>
              <a:t>to</a:t>
            </a:r>
            <a:r>
              <a:rPr lang="es-ES" sz="40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Black" pitchFamily="34" charset="0"/>
                <a:cs typeface="Arial" pitchFamily="34" charset="0"/>
              </a:rPr>
              <a:t>get</a:t>
            </a:r>
            <a:r>
              <a:rPr lang="es-ES" sz="40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ES" sz="4000" b="1" dirty="0" err="1">
                <a:latin typeface="Arial Black" pitchFamily="34" charset="0"/>
                <a:cs typeface="Arial" pitchFamily="34" charset="0"/>
              </a:rPr>
              <a:t>points</a:t>
            </a:r>
            <a:endParaRPr kumimoji="0" lang="es-E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290"/>
            <a:ext cx="6095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Evaluation</a:t>
            </a:r>
            <a:endParaRPr kumimoji="0" lang="es-ES" sz="8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348" y="1428736"/>
          <a:ext cx="7429552" cy="5073720"/>
        </p:xfrm>
        <a:graphic>
          <a:graphicData uri="http://schemas.openxmlformats.org/drawingml/2006/table">
            <a:tbl>
              <a:tblPr/>
              <a:tblGrid>
                <a:gridCol w="6629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2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Arial Narrow"/>
                          <a:ea typeface="Times New Roman"/>
                          <a:cs typeface="Times New Roman"/>
                        </a:rPr>
                        <a:t>1. COMMUNICATIVE COMPETENCE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1.1 Accuracy  / 1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1.1 Fluency  / 1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1.1 Pronunciation  / 1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1.1 Use of modal verbs  / 2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1.2 Mobile vocab / 1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1.4 Discussing  the pros and cons/ 1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2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2. DIGITAL COMPETENCE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2.1 Use of Dropbox / 1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2.2 Quality of individual slides / 1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2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3. PERSONAL INITIATIVE AND SOCIAL COMPETENCE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 Narrow"/>
                          <a:ea typeface="Times New Roman"/>
                          <a:cs typeface="Times New Roman"/>
                        </a:rPr>
                        <a:t>3.2 Preparedness / 1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 Narrow"/>
                          <a:ea typeface="Times New Roman"/>
                          <a:cs typeface="Arial"/>
                        </a:rPr>
                        <a:t>TOTAL / 10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963" marR="109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 marL="56379" marR="56379" marT="28190" marB="281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Presentación en pantalla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ROBERT WILSON</cp:lastModifiedBy>
  <cp:revision>29</cp:revision>
  <dcterms:created xsi:type="dcterms:W3CDTF">2015-02-25T12:28:49Z</dcterms:created>
  <dcterms:modified xsi:type="dcterms:W3CDTF">2019-04-23T10:06:48Z</dcterms:modified>
</cp:coreProperties>
</file>