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1" r:id="rId5"/>
    <p:sldId id="268" r:id="rId6"/>
    <p:sldId id="270" r:id="rId7"/>
    <p:sldId id="269" r:id="rId8"/>
    <p:sldId id="259" r:id="rId9"/>
    <p:sldId id="272" r:id="rId10"/>
    <p:sldId id="258" r:id="rId11"/>
    <p:sldId id="273" r:id="rId12"/>
    <p:sldId id="274" r:id="rId13"/>
    <p:sldId id="275" r:id="rId14"/>
    <p:sldId id="276" r:id="rId15"/>
    <p:sldId id="277" r:id="rId16"/>
    <p:sldId id="278" r:id="rId17"/>
    <p:sldId id="263" r:id="rId18"/>
    <p:sldId id="264" r:id="rId19"/>
    <p:sldId id="279" r:id="rId20"/>
    <p:sldId id="280" r:id="rId21"/>
    <p:sldId id="261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447"/>
    <a:srgbClr val="4E838B"/>
    <a:srgbClr val="2B3D3A"/>
    <a:srgbClr val="24283D"/>
    <a:srgbClr val="6C77A8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247" y="934562"/>
            <a:ext cx="87644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Teenage</a:t>
            </a:r>
            <a:r>
              <a:rPr kumimoji="0" lang="es-ES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Problems</a:t>
            </a:r>
            <a:endParaRPr kumimoji="0" lang="es-E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2 Imagen" descr="teenager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50942"/>
            <a:ext cx="4286248" cy="4207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aibizzen.com/wp-content/uploads/20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67202"/>
            <a:ext cx="2690798" cy="269079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6000" b="1" dirty="0" smtClean="0">
                <a:latin typeface="Arial Black" pitchFamily="34" charset="0"/>
                <a:cs typeface="Arial" pitchFamily="34" charset="0"/>
              </a:rPr>
              <a:t>TARGET LANGUAGE</a:t>
            </a:r>
            <a:endParaRPr kumimoji="0" lang="es-E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491880" y="2913911"/>
            <a:ext cx="56521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0700" algn="l"/>
              </a:tabLst>
            </a:pPr>
            <a:r>
              <a:rPr kumimoji="0" lang="en-GB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How about... ?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0700" algn="l"/>
              </a:tabLst>
            </a:pPr>
            <a:r>
              <a:rPr kumimoji="0" lang="en-GB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Why not... ?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0700" algn="l"/>
              </a:tabLst>
            </a:pPr>
            <a:r>
              <a:rPr kumimoji="0" lang="en-GB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Why don't you... ?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0700" algn="l"/>
              </a:tabLst>
            </a:pPr>
            <a:r>
              <a:rPr kumimoji="0" lang="en-GB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You could...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0700" algn="l"/>
              </a:tabLst>
            </a:pPr>
            <a:r>
              <a:rPr kumimoji="0" lang="en-GB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You should...</a:t>
            </a: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55776" y="1916832"/>
            <a:ext cx="63367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0700" algn="l"/>
              </a:tabLst>
            </a:pPr>
            <a:r>
              <a:rPr kumimoji="0" lang="es-E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Giving</a:t>
            </a:r>
            <a:r>
              <a:rPr kumimoji="0" lang="es-E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s-E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Advice</a:t>
            </a:r>
            <a:endParaRPr kumimoji="0" lang="es-E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kaibizzen.com/wp-content/uploads/20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88840"/>
            <a:ext cx="1826702" cy="182670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1071546"/>
            <a:ext cx="73335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Expressing</a:t>
            </a: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you</a:t>
            </a: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opinion</a:t>
            </a:r>
            <a:endParaRPr kumimoji="0" lang="es-E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357430"/>
            <a:ext cx="850109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Well, I think that...</a:t>
            </a:r>
            <a:endParaRPr kumimoji="0" lang="es-ES" sz="28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In my opinion...</a:t>
            </a:r>
            <a:endParaRPr kumimoji="0" lang="es-ES" sz="28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The first 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thing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I want to say is that...</a:t>
            </a:r>
            <a:endParaRPr kumimoji="0" lang="es-ES" sz="28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The main problem is ...</a:t>
            </a:r>
            <a:endParaRPr kumimoji="0" lang="es-ES" sz="28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The best/worst/important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thing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about ...</a:t>
            </a:r>
            <a:endParaRPr kumimoji="0" lang="en-GB" sz="28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6000" b="1" dirty="0" smtClean="0">
                <a:latin typeface="Arial Black" pitchFamily="34" charset="0"/>
                <a:cs typeface="Arial" pitchFamily="34" charset="0"/>
              </a:rPr>
              <a:t>TARGET LANGUAGE</a:t>
            </a:r>
            <a:endParaRPr kumimoji="0" lang="es-E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kaibizzen.com/wp-content/uploads/20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85926"/>
            <a:ext cx="2258750" cy="225875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1071546"/>
            <a:ext cx="29643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Agreeing</a:t>
            </a:r>
            <a:endParaRPr kumimoji="0" lang="es-E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00034" y="2285992"/>
          <a:ext cx="7000924" cy="4267200"/>
        </p:xfrm>
        <a:graphic>
          <a:graphicData uri="http://schemas.openxmlformats.org/drawingml/2006/table">
            <a:tbl>
              <a:tblPr/>
              <a:tblGrid>
                <a:gridCol w="7000924"/>
              </a:tblGrid>
              <a:tr h="510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Exactly!</a:t>
                      </a:r>
                      <a:endParaRPr kumimoji="0" lang="es-ES" sz="4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1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I agree with you.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You’ve got a point.</a:t>
                      </a:r>
                      <a:endParaRPr kumimoji="0" lang="es-ES" sz="4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I suppose you’re right.</a:t>
                      </a:r>
                      <a:endParaRPr kumimoji="0" lang="es-ES" sz="4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s-ES" sz="4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es-ES" sz="4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en-GB" sz="4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6000" b="1" dirty="0" smtClean="0">
                <a:latin typeface="Arial Black" pitchFamily="34" charset="0"/>
                <a:cs typeface="Arial" pitchFamily="34" charset="0"/>
              </a:rPr>
              <a:t>TARGET LANGUAGE</a:t>
            </a:r>
            <a:endParaRPr kumimoji="0" lang="es-E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kaibizzen.com/wp-content/uploads/20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500306"/>
            <a:ext cx="2333608" cy="2333608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1071546"/>
            <a:ext cx="38823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Disagreeing</a:t>
            </a:r>
            <a:endParaRPr kumimoji="0" lang="es-E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2" y="1981200"/>
          <a:ext cx="8786874" cy="2194560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290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I see your point but I don’t agree.</a:t>
                      </a:r>
                      <a:endParaRPr kumimoji="0" lang="es-ES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I’m sorry but I disagree.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You’re completely wrong.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That’s ridiculous!</a:t>
                      </a:r>
                      <a:endParaRPr kumimoji="0" lang="es-ES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6000" b="1" dirty="0" smtClean="0">
                <a:latin typeface="Arial Black" pitchFamily="34" charset="0"/>
                <a:cs typeface="Arial" pitchFamily="34" charset="0"/>
              </a:rPr>
              <a:t>TARGET LANGUAGE</a:t>
            </a:r>
            <a:endParaRPr kumimoji="0" lang="es-E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1428736"/>
            <a:ext cx="3731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Turn-taking</a:t>
            </a:r>
            <a:endParaRPr kumimoji="0" lang="es-E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357430"/>
            <a:ext cx="850109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Peter, do you agree with Jane.</a:t>
            </a:r>
          </a:p>
          <a:p>
            <a:pPr>
              <a:lnSpc>
                <a:spcPct val="200000"/>
              </a:lnSpc>
            </a:pPr>
            <a:r>
              <a:rPr lang="en-GB" sz="28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Albert, would you like to add anything?</a:t>
            </a:r>
            <a:endParaRPr lang="en-GB" sz="2800" dirty="0" smtClean="0">
              <a:latin typeface="Arial Black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8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Ana, what do you think about this?</a:t>
            </a:r>
            <a:endParaRPr lang="es-ES" sz="2800" b="1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6000" b="1" dirty="0" smtClean="0">
                <a:latin typeface="Arial Black" pitchFamily="34" charset="0"/>
                <a:cs typeface="Arial" pitchFamily="34" charset="0"/>
              </a:rPr>
              <a:t>TARGET LANGUAGE</a:t>
            </a:r>
            <a:endParaRPr kumimoji="0" lang="es-E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2" descr="http://kaibizzen.com/wp-content/uploads/20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653136"/>
            <a:ext cx="1043608" cy="104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1285860"/>
            <a:ext cx="86675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Clarifying</a:t>
            </a:r>
            <a:r>
              <a:rPr kumimoji="0" lang="es-E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s-ES" sz="4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people’s</a:t>
            </a:r>
            <a:r>
              <a:rPr kumimoji="0" lang="es-E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s-ES" sz="4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opinions</a:t>
            </a:r>
            <a:endParaRPr kumimoji="0" lang="es-E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500306"/>
            <a:ext cx="85010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What do you mean exactly?</a:t>
            </a:r>
            <a:endParaRPr lang="es-ES" sz="2800" b="1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GB" sz="2800" b="1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GB" sz="28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Could  you explain that again, please?</a:t>
            </a:r>
            <a:endParaRPr lang="es-ES" sz="2800" b="1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6000" b="1" dirty="0" smtClean="0">
                <a:latin typeface="Arial Black" pitchFamily="34" charset="0"/>
                <a:cs typeface="Arial" pitchFamily="34" charset="0"/>
              </a:rPr>
              <a:t>TARGET LANGUAGE</a:t>
            </a:r>
            <a:endParaRPr kumimoji="0" lang="es-E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2" descr="http://kaibizzen.com/wp-content/uploads/20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357694"/>
            <a:ext cx="1826702" cy="1826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1643050"/>
            <a:ext cx="63794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Interrupting</a:t>
            </a:r>
            <a:r>
              <a:rPr kumimoji="0" lang="es-ES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4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politely</a:t>
            </a:r>
            <a:endParaRPr kumimoji="0" lang="es-E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3357562"/>
            <a:ext cx="850109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Can I just say something?</a:t>
            </a:r>
            <a:endParaRPr lang="es-ES" sz="2800" b="1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GB" sz="28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es-ES" sz="2800" b="1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GB" sz="28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Can I interrupt for one second?</a:t>
            </a:r>
            <a:endParaRPr lang="es-ES" sz="2800" b="1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6000" b="1" dirty="0" smtClean="0">
                <a:latin typeface="Arial Black" pitchFamily="34" charset="0"/>
                <a:cs typeface="Arial" pitchFamily="34" charset="0"/>
              </a:rPr>
              <a:t>TARGET LANGUAGE</a:t>
            </a:r>
            <a:endParaRPr kumimoji="0" lang="es-E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2" descr="http://kaibizzen.com/wp-content/uploads/20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214686"/>
            <a:ext cx="1826702" cy="1826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raphicsfuel.com/wp-content/uploads/2012/06/traffic-cone-icon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899592" cy="899592"/>
          </a:xfrm>
          <a:prstGeom prst="rect">
            <a:avLst/>
          </a:prstGeom>
          <a:noFill/>
        </p:spPr>
      </p:pic>
      <p:pic>
        <p:nvPicPr>
          <p:cNvPr id="3074" name="Picture 2" descr="http://khmer440.com/k/wp-content/uploads/2007/01/crashd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654" y="1"/>
            <a:ext cx="2382346" cy="314324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42852"/>
            <a:ext cx="29669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Task</a:t>
            </a:r>
            <a:r>
              <a:rPr kumimoji="0" lang="es-E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3</a:t>
            </a:r>
            <a:endParaRPr kumimoji="0" lang="es-E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2910" y="1071546"/>
            <a:ext cx="52075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The Dummy Run</a:t>
            </a:r>
            <a:endParaRPr kumimoji="0" lang="es-E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57224" y="1857364"/>
          <a:ext cx="8286776" cy="4212643"/>
        </p:xfrm>
        <a:graphic>
          <a:graphicData uri="http://schemas.openxmlformats.org/drawingml/2006/table">
            <a:tbl>
              <a:tblPr/>
              <a:tblGrid>
                <a:gridCol w="8286776"/>
              </a:tblGrid>
              <a:tr h="787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kern="120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Form groups</a:t>
                      </a:r>
                      <a:r>
                        <a:rPr lang="en-GB" sz="2400" b="1" kern="1200" baseline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of four.</a:t>
                      </a:r>
                      <a:endParaRPr lang="es-ES" sz="24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0340" marR="68580" marT="17780" marB="1778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7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b="1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Practise discussing the following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teenage problems.</a:t>
                      </a:r>
                      <a:endParaRPr lang="es-ES" sz="24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0340" marR="685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3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b="1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group comes to the front of the class and practises discussing teenage problems with the teachers’ help.</a:t>
                      </a:r>
                      <a:endParaRPr lang="es-ES" sz="24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0340" marR="685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7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b="1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Students need to use the target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language to do well.</a:t>
                      </a:r>
                      <a:endParaRPr lang="es-ES" sz="24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0340" marR="685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4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24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0340" marR="68580" marT="17780" marB="17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http://www.graphicsfuel.com/wp-content/uploads/2012/06/traffic-cone-icon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899592" cy="899592"/>
          </a:xfrm>
          <a:prstGeom prst="rect">
            <a:avLst/>
          </a:prstGeom>
          <a:noFill/>
        </p:spPr>
      </p:pic>
      <p:pic>
        <p:nvPicPr>
          <p:cNvPr id="12" name="Picture 2" descr="http://www.graphicsfuel.com/wp-content/uploads/2012/06/traffic-cone-icon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899592" cy="899592"/>
          </a:xfrm>
          <a:prstGeom prst="rect">
            <a:avLst/>
          </a:prstGeom>
          <a:noFill/>
        </p:spPr>
      </p:pic>
      <p:pic>
        <p:nvPicPr>
          <p:cNvPr id="13" name="Picture 2" descr="http://www.graphicsfuel.com/wp-content/uploads/2012/06/traffic-cone-icon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c2.staticflickr.com/2/1432/5119640935_7a49842a1f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86454"/>
            <a:ext cx="1528738" cy="90693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214290"/>
            <a:ext cx="70362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Teenage Problems 1-3</a:t>
            </a:r>
            <a:endParaRPr kumimoji="0" lang="es-E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214422"/>
            <a:ext cx="84296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1. Teenagers treating their parents badly.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It is very common for teenagers to start being rude to their parents 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very unaffectionate. Please advise.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2. Teens get addicted to social networks, 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Whatsapp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etc.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As a result, teenagers communicate less with the people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they live with i.e. younger siblings and their parents.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3. Staying out too late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The teen was supposed to be home by 10:30 pm but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keeps coming back at 11pm.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146" name="Picture 2" descr="http://i-1.shouji56.com/2013/10/22/457d8503-5a7b-4639-85b8-2259bab39b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429000"/>
            <a:ext cx="1571604" cy="1571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.ebayimg.com/00/s/NTE1WDUxNQ==/z/E5gAAOxyQj9RPuER/$T2eC16R,!)EE9s2ugN8jBRPuERWGvg~~60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6" y="2000240"/>
            <a:ext cx="2357434" cy="235743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214422"/>
            <a:ext cx="84296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4. Hanging out with awful kids.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The teen is going out with bad kids who might smoke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and be a bad influence.</a:t>
            </a:r>
            <a:endParaRPr lang="es-ES" sz="24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GB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Piercings and weird clothes</a:t>
            </a:r>
            <a:endParaRPr lang="es-ES" sz="2800" b="1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The teen wants a piecing in their nose and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starts wearing black clothes.</a:t>
            </a:r>
            <a:endParaRPr lang="es-ES" sz="24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GB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Everything's a drama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The teen gets very angry over little things or cries and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goes into hysterics over nothing.</a:t>
            </a:r>
            <a:endParaRPr lang="es-ES" sz="24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214290"/>
            <a:ext cx="70362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Teenage Problems 4-6</a:t>
            </a:r>
            <a:endParaRPr kumimoji="0" lang="es-E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2772" name="Picture 4" descr="http://icons.iconarchive.com/icons/musett/coffee-shop/512/Cigarette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1000108"/>
            <a:ext cx="2500330" cy="2500331"/>
          </a:xfrm>
          <a:prstGeom prst="rect">
            <a:avLst/>
          </a:prstGeom>
          <a:noFill/>
        </p:spPr>
      </p:pic>
      <p:pic>
        <p:nvPicPr>
          <p:cNvPr id="32774" name="Picture 6" descr="http://cericlark.com/home/wp-content/uploads/2012/03/Woman-with-bare-shoulders-having-temper-tantr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143512"/>
            <a:ext cx="1357289" cy="126178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1psychology.com/wp-content/uploads/2015/03/teenage-girl-ang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590800"/>
            <a:ext cx="2667000" cy="42672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785918" y="642918"/>
            <a:ext cx="53683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6000" b="1" dirty="0">
                <a:latin typeface="Arial Black" pitchFamily="34" charset="0"/>
                <a:ea typeface="Times New Roman" pitchFamily="18" charset="0"/>
                <a:cs typeface="Arial" pitchFamily="34" charset="0"/>
              </a:rPr>
              <a:t>Introduction</a:t>
            </a:r>
            <a:endParaRPr lang="es-ES" sz="60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2844" y="2000240"/>
            <a:ext cx="7309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  <a:cs typeface="Times New Roman"/>
              </a:rPr>
              <a:t>“ You and three partners are going to have a discussion in front of </a:t>
            </a:r>
            <a:r>
              <a:rPr lang="en-GB" sz="3600" b="1" smtClean="0">
                <a:solidFill>
                  <a:prstClr val="black"/>
                </a:solidFill>
                <a:latin typeface="Arial Narrow" pitchFamily="34" charset="0"/>
                <a:ea typeface="Times New Roman"/>
                <a:cs typeface="Times New Roman"/>
              </a:rPr>
              <a:t>the class</a:t>
            </a:r>
          </a:p>
          <a:p>
            <a:pPr algn="ctr"/>
            <a:r>
              <a:rPr lang="en-GB" sz="3600" b="1" smtClean="0">
                <a:solidFill>
                  <a:prstClr val="black"/>
                </a:solidFill>
                <a:latin typeface="Arial Narrow" pitchFamily="34" charset="0"/>
                <a:ea typeface="Times New Roman"/>
                <a:cs typeface="Times New Roman"/>
              </a:rPr>
              <a:t> about </a:t>
            </a:r>
            <a:r>
              <a:rPr lang="en-GB" sz="36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  <a:cs typeface="Times New Roman"/>
              </a:rPr>
              <a:t>typical teenage problems.”</a:t>
            </a:r>
            <a:endParaRPr lang="es-ES" sz="3600" b="1" dirty="0">
              <a:solidFill>
                <a:prstClr val="black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214422"/>
            <a:ext cx="84296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7. Computer games and never doing any exercise.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The teen spends 7 hours day on Saturdays playing Call of Duty and eating </a:t>
            </a:r>
            <a:r>
              <a:rPr lang="en-GB" sz="24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fuet</a:t>
            </a:r>
            <a:r>
              <a:rPr lang="en-GB" sz="24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GB" sz="24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Bocabits</a:t>
            </a:r>
            <a:r>
              <a:rPr lang="en-GB" sz="24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s-ES" sz="24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8. Unhappy with appearance</a:t>
            </a:r>
            <a:endParaRPr lang="es-ES" sz="2800" b="1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Despite being a nice-looking teen, they are convinced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they are unattractive. </a:t>
            </a:r>
            <a:endParaRPr lang="es-ES" sz="24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9. Failing</a:t>
            </a:r>
            <a:r>
              <a:rPr kumimoji="0" lang="en-GB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too many subjects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The teen has failed 6 subjects in the autumn term.</a:t>
            </a:r>
            <a:endParaRPr lang="es-ES" sz="24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214290"/>
            <a:ext cx="70362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Teenage </a:t>
            </a:r>
            <a:r>
              <a:rPr lang="en-GB" sz="4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Problems 7-9</a:t>
            </a:r>
            <a:endParaRPr kumimoji="0" lang="es-E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8" name="Picture 2" descr="http://oi61.tinypic.com/513p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28316">
            <a:off x="6714564" y="2114863"/>
            <a:ext cx="785818" cy="1152833"/>
          </a:xfrm>
          <a:prstGeom prst="rect">
            <a:avLst/>
          </a:prstGeom>
          <a:noFill/>
        </p:spPr>
      </p:pic>
      <p:sp>
        <p:nvSpPr>
          <p:cNvPr id="4102" name="AutoShape 6" descr="http://hernimza.files.wordpress.com/2010/01/joystick-sony-playstati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4" name="AutoShape 8" descr="http://hernimza.files.wordpress.com/2010/01/joystick-sony-playstati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6" name="AutoShape 10" descr="https://hernimza.files.wordpress.com/2010/01/joystick-sony-playstati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8" name="AutoShape 12" descr="https://hernimza.files.wordpress.com/2010/01/joystick-sony-playstati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214290"/>
            <a:ext cx="60950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8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Evaluation</a:t>
            </a:r>
            <a:endParaRPr kumimoji="0" lang="es-E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24000" y="1571610"/>
          <a:ext cx="6834214" cy="4020381"/>
        </p:xfrm>
        <a:graphic>
          <a:graphicData uri="http://schemas.openxmlformats.org/drawingml/2006/table">
            <a:tbl>
              <a:tblPr/>
              <a:tblGrid>
                <a:gridCol w="6098049"/>
                <a:gridCol w="736165"/>
              </a:tblGrid>
              <a:tr h="20303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1. COMMUNICATIVE LINGUISTIC COMPETENCE</a:t>
                      </a:r>
                      <a:endParaRPr lang="es-ES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284" marR="42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6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1.1 Fluency/Pronunciation /1</a:t>
                      </a:r>
                      <a:endParaRPr lang="es-ES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284" marR="42284" marT="22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56379" marR="56379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6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1.2 Accuracy /2</a:t>
                      </a:r>
                      <a:endParaRPr lang="es-ES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284" marR="42284" marT="22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56379" marR="56379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6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1.3 Expressing opinions /2</a:t>
                      </a:r>
                      <a:endParaRPr lang="es-ES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284" marR="42284" marT="22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56379" marR="56379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6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1.4 </a:t>
                      </a:r>
                      <a:r>
                        <a:rPr lang="en-GB" sz="240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Agreeing/Disagreeing </a:t>
                      </a:r>
                      <a:r>
                        <a:rPr lang="en-GB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/1</a:t>
                      </a:r>
                      <a:endParaRPr lang="es-ES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284" marR="42284" marT="22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56379" marR="56379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6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1.5 Turn-taking / 1</a:t>
                      </a:r>
                      <a:endParaRPr lang="es-ES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284" marR="42284" marT="22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56379" marR="56379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6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1.6 Interrupting politely /1</a:t>
                      </a:r>
                      <a:endParaRPr lang="es-ES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284" marR="42284" marT="22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56379" marR="56379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6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1.7 Clarifying opinions /1</a:t>
                      </a:r>
                      <a:endParaRPr lang="es-ES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284" marR="42284" marT="22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56379" marR="56379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6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1.8 </a:t>
                      </a:r>
                      <a:r>
                        <a:rPr lang="en-GB" sz="240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Preparedness/1 </a:t>
                      </a:r>
                      <a:endParaRPr lang="es-ES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284" marR="42284" marT="22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56379" marR="56379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6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TOTAL / 10</a:t>
                      </a:r>
                      <a:endParaRPr lang="es-ES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284" marR="42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56379" marR="56379" marT="28190" marB="281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Resultado de imagen de teenager shouting at f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2" name="AutoShape 4" descr="Resultado de imagen de teenager shouting at f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3568" y="908720"/>
            <a:ext cx="580158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“I’ll be back by</a:t>
            </a:r>
          </a:p>
          <a:p>
            <a:pPr lvl="0"/>
            <a:r>
              <a:rPr lang="en-GB" sz="5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eleven, Mum.</a:t>
            </a:r>
          </a:p>
          <a:p>
            <a:pPr lvl="0"/>
            <a:r>
              <a:rPr lang="en-GB" sz="5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I promise.”</a:t>
            </a:r>
            <a:endParaRPr lang="es-ES" sz="5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8 Imagen" descr="shortski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0"/>
            <a:ext cx="34078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5918" y="642918"/>
            <a:ext cx="53683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6000" b="1" dirty="0">
                <a:latin typeface="Arial Black" pitchFamily="34" charset="0"/>
                <a:ea typeface="Times New Roman" pitchFamily="18" charset="0"/>
                <a:cs typeface="Arial" pitchFamily="34" charset="0"/>
              </a:rPr>
              <a:t>Introduction</a:t>
            </a:r>
            <a:endParaRPr lang="es-ES" sz="60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2844" y="200024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  <a:cs typeface="Times New Roman"/>
              </a:rPr>
              <a:t>“ You and three partners are going to have a discussion in front of the class about typical teenage problems.”</a:t>
            </a:r>
            <a:endParaRPr lang="es-ES" sz="2400" b="1" dirty="0">
              <a:solidFill>
                <a:prstClr val="black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22530" name="AutoShape 2" descr="Resultado de imagen de teenager shouting at f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2" name="AutoShape 4" descr="Resultado de imagen de teenager shouting at f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534" name="Picture 6" descr="http://www.daniel-wong.com/wp-content/uploads/2013/02/Angry-M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65" y="0"/>
            <a:ext cx="9159265" cy="68580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404664"/>
            <a:ext cx="555113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“You’re not</a:t>
            </a:r>
          </a:p>
          <a:p>
            <a:pPr lvl="0"/>
            <a:r>
              <a:rPr lang="en-GB" sz="5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wearing that!”</a:t>
            </a:r>
            <a:endParaRPr lang="es-ES" sz="5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stranger.com/binary/b6fb/1256316280-ondying_press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260235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5726526" y="0"/>
            <a:ext cx="36483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“Dad. Can </a:t>
            </a:r>
          </a:p>
          <a:p>
            <a:pPr lvl="0"/>
            <a:r>
              <a:rPr lang="en-GB" sz="36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I play</a:t>
            </a:r>
          </a:p>
          <a:p>
            <a:pPr lvl="0"/>
            <a:r>
              <a:rPr lang="en-GB" sz="36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Call of Duty?”</a:t>
            </a:r>
            <a:endParaRPr lang="es-ES" sz="36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530" name="AutoShape 2" descr="Resultado de imagen de teenager shouting at f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2" name="AutoShape 4" descr="Resultado de imagen de teenager shouting at f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ouoffendmeyouoffendmyfamily.com/wordpress/wp-content/uploads/2011/04/angry-m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855" y="404664"/>
            <a:ext cx="9158855" cy="645333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516216" y="620688"/>
            <a:ext cx="22349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NO!</a:t>
            </a:r>
            <a:endParaRPr lang="es-ES" sz="80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530" name="AutoShape 2" descr="Resultado de imagen de teenager shouting at f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2" name="AutoShape 4" descr="Resultado de imagen de teenager shouting at f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cdn.sheknows.com/articles/2013/09/Kori/bored-t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78588"/>
            <a:ext cx="3851920" cy="2579411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95536" y="404664"/>
            <a:ext cx="841403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60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You’re not going</a:t>
            </a:r>
          </a:p>
          <a:p>
            <a:pPr lvl="0" algn="ctr"/>
            <a:r>
              <a:rPr lang="en-GB" sz="60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out this weekend.</a:t>
            </a:r>
          </a:p>
          <a:p>
            <a:pPr lvl="0" algn="ctr"/>
            <a:r>
              <a:rPr lang="en-GB" sz="60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You’ve got to study.</a:t>
            </a:r>
            <a:endParaRPr lang="es-ES" sz="60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530" name="AutoShape 2" descr="Resultado de imagen de teenager shouting at f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2" name="AutoShape 4" descr="Resultado de imagen de teenager shouting at f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4" name="Picture 6" descr="http://xfinity.comcast.net/blogs/lifestyle/files/2013/09/bo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158208"/>
            <a:ext cx="2699792" cy="2699792"/>
          </a:xfrm>
          <a:prstGeom prst="rect">
            <a:avLst/>
          </a:prstGeom>
          <a:noFill/>
        </p:spPr>
      </p:pic>
      <p:pic>
        <p:nvPicPr>
          <p:cNvPr id="9" name="8 Imagen" descr="mum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210072"/>
            <a:ext cx="4583015" cy="3647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484784"/>
            <a:ext cx="7537063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Teenage Problems Brainstorming</a:t>
            </a:r>
            <a:endParaRPr kumimoji="0" lang="es-E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dtc.uadec.mx/www.cinne.uadec.mx/wp-content/uploads/2015/03/Tormenta-de-ideas-brainstorming-Nadielab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12976"/>
            <a:ext cx="7524982" cy="388843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2564904"/>
            <a:ext cx="915654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Brainstorm and discuss</a:t>
            </a:r>
          </a:p>
          <a:p>
            <a:pPr lvl="0"/>
            <a:r>
              <a:rPr lang="en-GB" sz="5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your ideas</a:t>
            </a:r>
          </a:p>
          <a:p>
            <a:pPr lvl="0"/>
            <a:r>
              <a:rPr lang="en-GB" sz="5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as a class.</a:t>
            </a:r>
            <a:endParaRPr lang="es-ES" sz="5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" y="0"/>
            <a:ext cx="38947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8000" b="1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Task</a:t>
            </a:r>
            <a:r>
              <a:rPr kumimoji="0" lang="es-ES" sz="8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80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es-E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3894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8000" b="1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Task</a:t>
            </a:r>
            <a:r>
              <a:rPr kumimoji="0" lang="es-ES" sz="8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2</a:t>
            </a:r>
            <a:endParaRPr kumimoji="0" lang="es-E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1412776"/>
            <a:ext cx="818557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Take a note of target</a:t>
            </a:r>
          </a:p>
          <a:p>
            <a:pPr lvl="0"/>
            <a:r>
              <a:rPr lang="en-GB" sz="5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language</a:t>
            </a:r>
            <a:endParaRPr lang="es-ES" sz="5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7652" name="Picture 4" descr="http://www.hiruads.lk/uploads/1398059267_360268561169505_hiru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3017" y="2420889"/>
            <a:ext cx="4820984" cy="4437112"/>
          </a:xfrm>
          <a:prstGeom prst="rect">
            <a:avLst/>
          </a:prstGeom>
          <a:noFill/>
        </p:spPr>
      </p:pic>
      <p:pic>
        <p:nvPicPr>
          <p:cNvPr id="8" name="Picture 2" descr="http://kaibizzen.com/wp-content/uploads/20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67202"/>
            <a:ext cx="2690798" cy="2690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586</Words>
  <Application>Microsoft Office PowerPoint</Application>
  <PresentationFormat>Presentación en pantalla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Teenage Problems Discussion</dc:title>
  <dc:subject>Discussion Activity</dc:subject>
  <dc:creator/>
  <cp:keywords>class discussion,giving opinions</cp:keywords>
  <dc:description>This powerpoint explains to a class how to carry out a discussion on teenage problems using certain target language such as giving opinionsg, turn-taking and interrupting politely. It is meant for use by secondary school students learning English as a foreign language.</dc:description>
  <cp:lastModifiedBy>usuario</cp:lastModifiedBy>
  <cp:revision>45</cp:revision>
  <dcterms:created xsi:type="dcterms:W3CDTF">2015-02-25T12:28:49Z</dcterms:created>
  <dcterms:modified xsi:type="dcterms:W3CDTF">2016-08-03T07:49:03Z</dcterms:modified>
</cp:coreProperties>
</file>