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785786" y="500042"/>
            <a:ext cx="7858180" cy="1714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80"/>
              <a:buNone/>
            </a:pPr>
            <a:r>
              <a:rPr lang="es-ES" sz="4080">
                <a:solidFill>
                  <a:schemeClr val="accent6"/>
                </a:solidFill>
              </a:rPr>
              <a:t>QUICK GUIDE TO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360"/>
              </a:spcBef>
              <a:spcAft>
                <a:spcPts val="0"/>
              </a:spcAft>
              <a:buClr>
                <a:schemeClr val="accent6"/>
              </a:buClr>
              <a:buSzPts val="6800"/>
              <a:buNone/>
            </a:pPr>
            <a:r>
              <a:rPr b="1" lang="es-ES" sz="6800">
                <a:solidFill>
                  <a:schemeClr val="accent6"/>
                </a:solidFill>
              </a:rPr>
              <a:t>SPEAKING IN PUBLIC</a:t>
            </a:r>
            <a:endParaRPr b="1" sz="68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idx="1" type="subTitle"/>
          </p:nvPr>
        </p:nvSpPr>
        <p:spPr>
          <a:xfrm>
            <a:off x="0" y="500042"/>
            <a:ext cx="9144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400"/>
              <a:buNone/>
            </a:pPr>
            <a:r>
              <a:rPr b="1" lang="es-ES" sz="7400">
                <a:solidFill>
                  <a:schemeClr val="accent6"/>
                </a:solidFill>
              </a:rPr>
              <a:t>Garbage or Awesome?</a:t>
            </a:r>
            <a:endParaRPr b="1" sz="74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rehearsing in front of mirror" id="169" name="Google Shape;169;p2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irror01.jpg" id="170" name="Google Shape;17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57166"/>
            <a:ext cx="9144000" cy="6084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para looking bored" id="175" name="Google Shape;17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85794"/>
            <a:ext cx="91440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touching neck" id="180" name="Google Shape;180;p25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ouchingneck.jpg" id="181" name="Google Shape;18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5984" y="-24"/>
            <a:ext cx="4572032" cy="6858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touching neck" id="186" name="Google Shape;186;p2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tense shoulders" id="187" name="Google Shape;18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1670" y="0"/>
            <a:ext cx="457710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touching neck" id="192" name="Google Shape;192;p2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nseshoulders.jpg" id="193" name="Google Shape;19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479" y="0"/>
            <a:ext cx="5730647" cy="68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touching neck" id="198" name="Google Shape;198;p2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jennifer lawrence smiling" id="199" name="Google Shape;19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57166"/>
            <a:ext cx="9144000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1000100" y="1428736"/>
            <a:ext cx="81439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1. Body language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3 THINGS TO REMEMBER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000100" y="2821777"/>
            <a:ext cx="81439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2. Tell a story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071538" y="4214818"/>
            <a:ext cx="8072462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3. Rehearse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357158" y="1357298"/>
            <a:ext cx="8786842" cy="3643338"/>
          </a:xfrm>
          <a:prstGeom prst="rect">
            <a:avLst/>
          </a:prstGeom>
          <a:solidFill>
            <a:srgbClr val="7F7F7F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714348" y="1428736"/>
            <a:ext cx="8429652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i. Relax your shoulders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1. BODY LANGUAGE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571472" y="2714620"/>
            <a:ext cx="8572528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ii. Smile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500034" y="3929066"/>
            <a:ext cx="8643966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iii. Don’t touch your head or neck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sultado de imagen para relaxed shoulders smile -stock" id="106" name="Google Shape;106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sultado de imagen para relaxed shoulders smile -stock" id="107" name="Google Shape;107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relaxed shoulders smile -stock"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4344" y="0"/>
            <a:ext cx="474965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para relaxed shoulders smile -stock" id="109" name="Google Shape;109;p16"/>
          <p:cNvPicPr preferRelativeResize="0"/>
          <p:nvPr/>
        </p:nvPicPr>
        <p:blipFill rotWithShape="1">
          <a:blip r:embed="rId4">
            <a:alphaModFix/>
          </a:blip>
          <a:srcRect b="719" l="0" r="10792" t="0"/>
          <a:stretch/>
        </p:blipFill>
        <p:spPr>
          <a:xfrm>
            <a:off x="0" y="0"/>
            <a:ext cx="462167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/>
          <p:nvPr/>
        </p:nvSpPr>
        <p:spPr>
          <a:xfrm>
            <a:off x="357158" y="1357298"/>
            <a:ext cx="8786842" cy="4643470"/>
          </a:xfrm>
          <a:prstGeom prst="rect">
            <a:avLst/>
          </a:prstGeom>
          <a:solidFill>
            <a:srgbClr val="7F7F7F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357158" y="1428736"/>
            <a:ext cx="8786842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000"/>
              <a:buFont typeface="Arial"/>
              <a:buNone/>
            </a:pPr>
            <a:r>
              <a:rPr b="1" i="0" lang="es-ES" sz="6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KEEP STILL!</a:t>
            </a:r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1. BODY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LANGUAGE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357158" y="2428868"/>
            <a:ext cx="8786842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359"/>
              <a:buFont typeface="Arial"/>
              <a:buNone/>
            </a:pPr>
            <a:r>
              <a:rPr b="1" i="0" lang="es-ES" sz="3359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Whe</a:t>
            </a:r>
            <a:r>
              <a:rPr b="1" lang="es-ES" sz="3359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lang="es-ES" sz="3359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you are nervous, you want to </a:t>
            </a:r>
            <a:r>
              <a:rPr b="1" i="0" lang="es-ES" sz="3359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move</a:t>
            </a:r>
            <a:r>
              <a:rPr b="1" i="0" lang="es-ES" sz="3359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but DON’T!</a:t>
            </a:r>
            <a:endParaRPr b="1" i="0" sz="3359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571472" y="4786322"/>
            <a:ext cx="8572528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lang="es-ES" sz="4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Don’t weave or prowl.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571472" y="4036223"/>
            <a:ext cx="8572528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Glue</a:t>
            </a: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your feet to the floor.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71472" y="3286124"/>
            <a:ext cx="8572528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Have a</a:t>
            </a:r>
            <a:r>
              <a:rPr b="1" i="0" lang="es-ES" sz="48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sip of water. It’s a reflex. 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/>
        </p:nvSpPr>
        <p:spPr>
          <a:xfrm>
            <a:off x="0" y="1428736"/>
            <a:ext cx="91440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0100"/>
              </a:buClr>
              <a:buSzPts val="4995"/>
              <a:buFont typeface="Arial"/>
              <a:buNone/>
            </a:pPr>
            <a:r>
              <a:rPr b="1" i="0" lang="es-ES" sz="4995" u="none" cap="none" strike="noStrike">
                <a:solidFill>
                  <a:srgbClr val="FD0100"/>
                </a:solidFill>
                <a:latin typeface="Calibri"/>
                <a:ea typeface="Calibri"/>
                <a:cs typeface="Calibri"/>
                <a:sym typeface="Calibri"/>
              </a:rPr>
              <a:t>“Today</a:t>
            </a:r>
            <a:r>
              <a:rPr b="1" i="0" lang="es-ES" sz="4995" u="none" cap="none" strike="noStrike">
                <a:solidFill>
                  <a:srgbClr val="FD0100"/>
                </a:solidFill>
                <a:latin typeface="Calibri"/>
                <a:ea typeface="Calibri"/>
                <a:cs typeface="Calibri"/>
                <a:sym typeface="Calibri"/>
              </a:rPr>
              <a:t> I’m going to talk about... “</a:t>
            </a:r>
            <a:endParaRPr b="1" i="0" sz="4995" u="none" cap="none" strike="noStrike">
              <a:solidFill>
                <a:srgbClr val="FD01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. Tell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a Story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Imagen relacionada" id="127" name="Google Shape;127;p18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/>
        </p:nvSpPr>
        <p:spPr>
          <a:xfrm>
            <a:off x="0" y="1428736"/>
            <a:ext cx="91440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0100"/>
              </a:buClr>
              <a:buSzPts val="4995"/>
              <a:buFont typeface="Arial"/>
              <a:buNone/>
            </a:pPr>
            <a:r>
              <a:rPr b="1" i="0" lang="es-ES" sz="4995" u="none" cap="none" strike="noStrike">
                <a:solidFill>
                  <a:srgbClr val="FD0100"/>
                </a:solidFill>
                <a:latin typeface="Calibri"/>
                <a:ea typeface="Calibri"/>
                <a:cs typeface="Calibri"/>
                <a:sym typeface="Calibri"/>
              </a:rPr>
              <a:t>“Today</a:t>
            </a:r>
            <a:r>
              <a:rPr b="1" i="0" lang="es-ES" sz="4995" u="none" cap="none" strike="noStrike">
                <a:solidFill>
                  <a:srgbClr val="FD0100"/>
                </a:solidFill>
                <a:latin typeface="Calibri"/>
                <a:ea typeface="Calibri"/>
                <a:cs typeface="Calibri"/>
                <a:sym typeface="Calibri"/>
              </a:rPr>
              <a:t> I’m going to talk about... “</a:t>
            </a:r>
            <a:endParaRPr b="1" i="0" sz="4995" u="none" cap="none" strike="noStrike">
              <a:solidFill>
                <a:srgbClr val="FD01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. Tell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a Story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Imagen relacionada" id="134" name="Google Shape;134;p19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odogpoo.png" id="135" name="Google Shape;13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14612" y="2571744"/>
            <a:ext cx="3450167" cy="34501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/>
        </p:nvSpPr>
        <p:spPr>
          <a:xfrm>
            <a:off x="0" y="1000108"/>
            <a:ext cx="91440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i.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Set a time frame: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0" y="142852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. Tell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a Story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1000100" y="3536158"/>
            <a:ext cx="81439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None/>
            </a:pPr>
            <a:r>
              <a:rPr b="1" i="0" lang="es-E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“We thought</a:t>
            </a:r>
            <a:r>
              <a:rPr b="1" i="0" lang="es-E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it would be interesting to find out what people think about this.”</a:t>
            </a:r>
            <a:endParaRPr b="1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857224" y="1845458"/>
            <a:ext cx="8286776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375"/>
              <a:buFont typeface="Arial"/>
              <a:buNone/>
            </a:pPr>
            <a:r>
              <a:rPr b="1" lang="es-ES" sz="3375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“Hi. About 3 weeks ago, Marta, Javi and I decided to do a survey about music.”</a:t>
            </a:r>
            <a:endParaRPr b="1" i="0" sz="3375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1071538" y="5929330"/>
            <a:ext cx="8072462" cy="714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Arial"/>
              <a:buNone/>
            </a:pPr>
            <a:r>
              <a:rPr b="1" lang="es-ES" sz="3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“We had a great time!”</a:t>
            </a:r>
            <a:endParaRPr b="1" i="0" sz="36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0" y="2690808"/>
            <a:ext cx="91440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ii.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Explain your thinking:</a:t>
            </a: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0" y="4381508"/>
            <a:ext cx="9144000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iii.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Share your experiences:</a:t>
            </a: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1071538" y="5226858"/>
            <a:ext cx="8072462" cy="785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Arial"/>
              <a:buNone/>
            </a:pPr>
            <a:r>
              <a:rPr b="1" i="0" lang="es-ES" sz="3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“One</a:t>
            </a:r>
            <a:r>
              <a:rPr b="1" i="0" lang="es-ES" sz="3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guy was really rude.”</a:t>
            </a:r>
            <a:endParaRPr b="1" i="0" sz="36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E454E"/>
            </a:gs>
            <a:gs pos="50000">
              <a:srgbClr val="BFCFEC"/>
            </a:gs>
            <a:gs pos="100000">
              <a:srgbClr val="E0E8F4"/>
            </a:gs>
          </a:gsLst>
          <a:lin ang="13500000" scaled="0"/>
        </a:gra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/>
          <p:nvPr/>
        </p:nvSpPr>
        <p:spPr>
          <a:xfrm>
            <a:off x="357158" y="1285860"/>
            <a:ext cx="8786842" cy="5214974"/>
          </a:xfrm>
          <a:prstGeom prst="rect">
            <a:avLst/>
          </a:prstGeom>
          <a:solidFill>
            <a:srgbClr val="7F7F7F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1"/>
          <p:cNvSpPr txBox="1"/>
          <p:nvPr/>
        </p:nvSpPr>
        <p:spPr>
          <a:xfrm>
            <a:off x="0" y="285728"/>
            <a:ext cx="9144000" cy="847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s-ES" sz="5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es-ES" sz="5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REHEARSE</a:t>
            </a:r>
            <a:endParaRPr b="1" i="0" sz="54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714348" y="1357298"/>
            <a:ext cx="8429652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40"/>
              <a:buFont typeface="Arial"/>
              <a:buNone/>
            </a:pPr>
            <a:r>
              <a:rPr b="1" i="0" lang="es-ES" sz="444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i. </a:t>
            </a:r>
            <a:r>
              <a:rPr b="1" lang="es-ES" sz="444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Know all your information well</a:t>
            </a:r>
            <a:endParaRPr b="1" i="0" sz="444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571472" y="2185979"/>
            <a:ext cx="8572528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80"/>
              <a:buFont typeface="Arial"/>
              <a:buNone/>
            </a:pPr>
            <a:r>
              <a:rPr b="1" i="0" lang="es-ES" sz="408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ii. </a:t>
            </a:r>
            <a:r>
              <a:rPr b="1" lang="es-ES" sz="408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Pretend you are speaking to a friend</a:t>
            </a:r>
            <a:endParaRPr b="1" i="0" sz="408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1"/>
          <p:cNvSpPr txBox="1"/>
          <p:nvPr/>
        </p:nvSpPr>
        <p:spPr>
          <a:xfrm>
            <a:off x="500034" y="3014660"/>
            <a:ext cx="8643966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lang="es-ES" sz="4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iii. Don’t memorize. THINK!!!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500034" y="4786322"/>
            <a:ext cx="8643966" cy="685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</a:pPr>
            <a:r>
              <a:rPr b="1" lang="es-ES" sz="3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v.  Interact with team members and the audience.</a:t>
            </a:r>
            <a:endParaRPr b="1" i="0" sz="32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500034" y="5500702"/>
            <a:ext cx="8643966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lang="es-ES" sz="4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vi. Be enthusiastic! It’s infectious.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500034" y="3843341"/>
            <a:ext cx="8643966" cy="928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</a:pPr>
            <a:r>
              <a:rPr b="1" lang="es-ES" sz="4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iv.  Practise in front of a mirror.</a:t>
            </a:r>
            <a:endParaRPr b="1" i="0" sz="48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