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6858000" cx="9144000"/>
  <p:notesSz cx="6858000" cy="9144000"/>
  <p:embeddedFontLst>
    <p:embeddedFont>
      <p:font typeface="Comfortaa"/>
      <p:regular r:id="rId15"/>
      <p:bold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Comfortaa-regular.fntdata"/><Relationship Id="rId14" Type="http://schemas.openxmlformats.org/officeDocument/2006/relationships/slide" Target="slides/slide9.xml"/><Relationship Id="rId16" Type="http://schemas.openxmlformats.org/officeDocument/2006/relationships/font" Target="fonts/Comfortaa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45e1294b62_0_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45e1294b6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47e874d120_0_5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47e874d120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45e1294b62_0_5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45e1294b62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45e19dfceb_0_3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45e19dfceb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45e19dfceb_0_6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45e19dfceb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45e19dfceb_0_9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45e19dfceb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47e932a4bf_0_11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47e932a4bf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582e507876_0_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582e50787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hyperlink" Target="https://www.weforum.org/agenda/2016/01/the-10-skills-you-need-to-thrive-in-the-fourth-industrial-revolution/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www.weforum.org/agenda/2016/01/the-10-skills-you-need-to-thrive-in-the-fourth-industrial-revolution/" TargetMode="Externa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42975" y="3357992"/>
            <a:ext cx="7058025" cy="2933700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>
            <p:ph type="ctrTitle"/>
          </p:nvPr>
        </p:nvSpPr>
        <p:spPr>
          <a:xfrm>
            <a:off x="0" y="-3725"/>
            <a:ext cx="9144000" cy="3282300"/>
          </a:xfrm>
          <a:prstGeom prst="rect">
            <a:avLst/>
          </a:prstGeom>
          <a:solidFill>
            <a:schemeClr val="accent5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latin typeface="Comfortaa"/>
                <a:ea typeface="Comfortaa"/>
                <a:cs typeface="Comfortaa"/>
                <a:sym typeface="Comfortaa"/>
              </a:rPr>
              <a:t>Critical Thinking</a:t>
            </a:r>
            <a:endParaRPr>
              <a:solidFill>
                <a:srgbClr val="FFFFFF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  <a:latin typeface="Comfortaa"/>
                <a:ea typeface="Comfortaa"/>
                <a:cs typeface="Comfortaa"/>
                <a:sym typeface="Comfortaa"/>
              </a:rPr>
              <a:t>Role Plays</a:t>
            </a:r>
            <a:endParaRPr>
              <a:solidFill>
                <a:srgbClr val="FFFFFF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cxnSp>
        <p:nvCxnSpPr>
          <p:cNvPr id="56" name="Google Shape;56;p13"/>
          <p:cNvCxnSpPr/>
          <p:nvPr/>
        </p:nvCxnSpPr>
        <p:spPr>
          <a:xfrm>
            <a:off x="3120150" y="5020775"/>
            <a:ext cx="728700" cy="15900"/>
          </a:xfrm>
          <a:prstGeom prst="straightConnector1">
            <a:avLst/>
          </a:prstGeom>
          <a:noFill/>
          <a:ln cap="flat" cmpd="sng" w="76200">
            <a:solidFill>
              <a:srgbClr val="000000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57" name="Google Shape;57;p13"/>
          <p:cNvCxnSpPr/>
          <p:nvPr/>
        </p:nvCxnSpPr>
        <p:spPr>
          <a:xfrm>
            <a:off x="5664150" y="5020775"/>
            <a:ext cx="728700" cy="15900"/>
          </a:xfrm>
          <a:prstGeom prst="straightConnector1">
            <a:avLst/>
          </a:prstGeom>
          <a:noFill/>
          <a:ln cap="flat" cmpd="sng" w="76200">
            <a:solidFill>
              <a:srgbClr val="000000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/>
          <p:nvPr/>
        </p:nvSpPr>
        <p:spPr>
          <a:xfrm>
            <a:off x="-25" y="0"/>
            <a:ext cx="9144000" cy="1060500"/>
          </a:xfrm>
          <a:prstGeom prst="rect">
            <a:avLst/>
          </a:prstGeom>
          <a:solidFill>
            <a:srgbClr val="0097A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p14"/>
          <p:cNvSpPr/>
          <p:nvPr/>
        </p:nvSpPr>
        <p:spPr>
          <a:xfrm>
            <a:off x="1568000" y="2486625"/>
            <a:ext cx="5448300" cy="2597400"/>
          </a:xfrm>
          <a:prstGeom prst="roundRect">
            <a:avLst>
              <a:gd fmla="val 16667" name="adj"/>
            </a:avLst>
          </a:prstGeom>
          <a:solidFill>
            <a:srgbClr val="0097A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  <a:reflection blurRad="0" dir="5400000" dist="38100" endA="0" endPos="30000" fadeDir="5400012" kx="0" rotWithShape="0" algn="bl" stPos="0" sy="-100000" ky="0"/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Google Shape;64;p14"/>
          <p:cNvSpPr txBox="1"/>
          <p:nvPr/>
        </p:nvSpPr>
        <p:spPr>
          <a:xfrm>
            <a:off x="791550" y="103025"/>
            <a:ext cx="7560900" cy="79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3600">
                <a:solidFill>
                  <a:srgbClr val="FFFFFF"/>
                </a:solidFill>
                <a:latin typeface="Comfortaa"/>
                <a:ea typeface="Comfortaa"/>
                <a:cs typeface="Comfortaa"/>
                <a:sym typeface="Comfortaa"/>
              </a:rPr>
              <a:t>T</a:t>
            </a:r>
            <a:r>
              <a:rPr b="1" lang="en-GB" sz="3600">
                <a:solidFill>
                  <a:srgbClr val="FFFFFF"/>
                </a:solidFill>
                <a:latin typeface="Comfortaa"/>
                <a:ea typeface="Comfortaa"/>
                <a:cs typeface="Comfortaa"/>
                <a:sym typeface="Comfortaa"/>
              </a:rPr>
              <a:t>he World Economic Forum:</a:t>
            </a:r>
            <a:endParaRPr b="1" sz="3600">
              <a:solidFill>
                <a:srgbClr val="FFFFFF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65" name="Google Shape;65;p14"/>
          <p:cNvSpPr txBox="1"/>
          <p:nvPr/>
        </p:nvSpPr>
        <p:spPr>
          <a:xfrm>
            <a:off x="617325" y="1187875"/>
            <a:ext cx="7560900" cy="1013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>
                <a:solidFill>
                  <a:schemeClr val="dk1"/>
                </a:solidFill>
                <a:highlight>
                  <a:srgbClr val="FFFFFF"/>
                </a:highlight>
                <a:latin typeface="Comfortaa"/>
                <a:ea typeface="Comfortaa"/>
                <a:cs typeface="Comfortaa"/>
                <a:sym typeface="Comfortaa"/>
              </a:rPr>
              <a:t>The 3 top skills young people need to get a good job in 2020 are:</a:t>
            </a:r>
            <a:endParaRPr sz="3000">
              <a:solidFill>
                <a:schemeClr val="dk1"/>
              </a:solidFill>
              <a:highlight>
                <a:srgbClr val="FFFFFF"/>
              </a:highlight>
              <a:latin typeface="Comfortaa"/>
              <a:ea typeface="Comfortaa"/>
              <a:cs typeface="Comfortaa"/>
              <a:sym typeface="Comfortaa"/>
            </a:endParaRPr>
          </a:p>
        </p:txBody>
      </p:sp>
      <p:grpSp>
        <p:nvGrpSpPr>
          <p:cNvPr id="66" name="Google Shape;66;p14"/>
          <p:cNvGrpSpPr/>
          <p:nvPr/>
        </p:nvGrpSpPr>
        <p:grpSpPr>
          <a:xfrm>
            <a:off x="1700400" y="2605375"/>
            <a:ext cx="5743200" cy="2352250"/>
            <a:chOff x="700725" y="2415300"/>
            <a:chExt cx="5743200" cy="2352250"/>
          </a:xfrm>
        </p:grpSpPr>
        <p:sp>
          <p:nvSpPr>
            <p:cNvPr id="67" name="Google Shape;67;p14"/>
            <p:cNvSpPr txBox="1"/>
            <p:nvPr/>
          </p:nvSpPr>
          <p:spPr>
            <a:xfrm>
              <a:off x="700725" y="2415300"/>
              <a:ext cx="5743200" cy="62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3000">
                  <a:solidFill>
                    <a:srgbClr val="FFFFFF"/>
                  </a:solidFill>
                  <a:latin typeface="Comfortaa"/>
                  <a:ea typeface="Comfortaa"/>
                  <a:cs typeface="Comfortaa"/>
                  <a:sym typeface="Comfortaa"/>
                </a:rPr>
                <a:t>Complex problem solving</a:t>
              </a:r>
              <a:endParaRPr sz="3000">
                <a:solidFill>
                  <a:srgbClr val="FFFFFF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68" name="Google Shape;68;p14"/>
            <p:cNvSpPr txBox="1"/>
            <p:nvPr/>
          </p:nvSpPr>
          <p:spPr>
            <a:xfrm>
              <a:off x="700725" y="3281225"/>
              <a:ext cx="4901100" cy="62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3000">
                  <a:solidFill>
                    <a:srgbClr val="FFFFFF"/>
                  </a:solidFill>
                  <a:latin typeface="Comfortaa"/>
                  <a:ea typeface="Comfortaa"/>
                  <a:cs typeface="Comfortaa"/>
                  <a:sym typeface="Comfortaa"/>
                </a:rPr>
                <a:t>Critical thinking</a:t>
              </a:r>
              <a:endParaRPr sz="3000">
                <a:solidFill>
                  <a:srgbClr val="FFFFFF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69" name="Google Shape;69;p14"/>
            <p:cNvSpPr txBox="1"/>
            <p:nvPr/>
          </p:nvSpPr>
          <p:spPr>
            <a:xfrm>
              <a:off x="700725" y="4147150"/>
              <a:ext cx="2845500" cy="62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3000">
                  <a:solidFill>
                    <a:srgbClr val="FFFFFF"/>
                  </a:solidFill>
                  <a:latin typeface="Comfortaa"/>
                  <a:ea typeface="Comfortaa"/>
                  <a:cs typeface="Comfortaa"/>
                  <a:sym typeface="Comfortaa"/>
                </a:rPr>
                <a:t>Creativity</a:t>
              </a:r>
              <a:endParaRPr sz="3000">
                <a:solidFill>
                  <a:srgbClr val="FFFFFF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</p:grpSp>
      <p:pic>
        <p:nvPicPr>
          <p:cNvPr id="70" name="Google Shape;70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80074" y="2646100"/>
            <a:ext cx="1884425" cy="1876050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Google Shape;71;p14"/>
          <p:cNvSpPr txBox="1"/>
          <p:nvPr/>
        </p:nvSpPr>
        <p:spPr>
          <a:xfrm>
            <a:off x="0" y="6396250"/>
            <a:ext cx="91440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hlink"/>
                </a:solidFill>
                <a:uFill>
                  <a:noFill/>
                </a:uFill>
                <a:hlinkClick r:id="rId4"/>
              </a:rPr>
              <a:t>https://www.weforum.org/agenda/2016/01/the-10-skills-you-need-to-thrive-in-the-fourth-industrial-revolution/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0097A7"/>
        </a:solidFill>
      </p:bgPr>
    </p:bg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Google Shape;76;p15"/>
          <p:cNvPicPr preferRelativeResize="0"/>
          <p:nvPr/>
        </p:nvPicPr>
        <p:blipFill>
          <a:blip r:embed="rId3">
            <a:alphaModFix amt="49000"/>
          </a:blip>
          <a:stretch>
            <a:fillRect/>
          </a:stretch>
        </p:blipFill>
        <p:spPr>
          <a:xfrm>
            <a:off x="1139800" y="1971050"/>
            <a:ext cx="6515950" cy="4886950"/>
          </a:xfrm>
          <a:prstGeom prst="rect">
            <a:avLst/>
          </a:prstGeom>
          <a:noFill/>
          <a:ln>
            <a:noFill/>
          </a:ln>
        </p:spPr>
      </p:pic>
      <p:sp>
        <p:nvSpPr>
          <p:cNvPr id="77" name="Google Shape;77;p15"/>
          <p:cNvSpPr txBox="1"/>
          <p:nvPr/>
        </p:nvSpPr>
        <p:spPr>
          <a:xfrm>
            <a:off x="308550" y="269275"/>
            <a:ext cx="85269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3600">
                <a:solidFill>
                  <a:srgbClr val="FFFFFF"/>
                </a:solidFill>
                <a:latin typeface="Comfortaa"/>
                <a:ea typeface="Comfortaa"/>
                <a:cs typeface="Comfortaa"/>
                <a:sym typeface="Comfortaa"/>
              </a:rPr>
              <a:t>Socrates started Critical Thinking</a:t>
            </a:r>
            <a:endParaRPr b="1" sz="3600">
              <a:solidFill>
                <a:srgbClr val="FFFFFF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78" name="Google Shape;78;p15"/>
          <p:cNvSpPr txBox="1"/>
          <p:nvPr/>
        </p:nvSpPr>
        <p:spPr>
          <a:xfrm>
            <a:off x="617325" y="1631250"/>
            <a:ext cx="8141400" cy="1013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3000">
                <a:solidFill>
                  <a:srgbClr val="FFFFFF"/>
                </a:solidFill>
                <a:latin typeface="Comfortaa"/>
                <a:ea typeface="Comfortaa"/>
                <a:cs typeface="Comfortaa"/>
                <a:sym typeface="Comfortaa"/>
              </a:rPr>
              <a:t>Don’t trust politicians. They are often confused and irrational people.</a:t>
            </a:r>
            <a:endParaRPr b="1" sz="3000">
              <a:solidFill>
                <a:srgbClr val="FFFFFF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79" name="Google Shape;79;p15"/>
          <p:cNvSpPr txBox="1"/>
          <p:nvPr/>
        </p:nvSpPr>
        <p:spPr>
          <a:xfrm>
            <a:off x="617325" y="3193350"/>
            <a:ext cx="7560900" cy="1013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3000">
                <a:solidFill>
                  <a:srgbClr val="FFFFFF"/>
                </a:solidFill>
                <a:latin typeface="Comfortaa"/>
                <a:ea typeface="Comfortaa"/>
                <a:cs typeface="Comfortaa"/>
                <a:sym typeface="Comfortaa"/>
              </a:rPr>
              <a:t>Ask questions &amp; search for evidence.</a:t>
            </a:r>
            <a:endParaRPr b="1" sz="3000">
              <a:solidFill>
                <a:srgbClr val="FFFFFF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80" name="Google Shape;80;p15"/>
          <p:cNvSpPr txBox="1"/>
          <p:nvPr/>
        </p:nvSpPr>
        <p:spPr>
          <a:xfrm>
            <a:off x="617325" y="4755450"/>
            <a:ext cx="7560900" cy="1013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3000">
                <a:solidFill>
                  <a:srgbClr val="FFFFFF"/>
                </a:solidFill>
                <a:latin typeface="Comfortaa"/>
                <a:ea typeface="Comfortaa"/>
                <a:cs typeface="Comfortaa"/>
                <a:sym typeface="Comfortaa"/>
              </a:rPr>
              <a:t>Demand clarity &amp; logic.</a:t>
            </a:r>
            <a:endParaRPr b="1" sz="3000">
              <a:solidFill>
                <a:srgbClr val="FFFFFF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6"/>
          <p:cNvSpPr/>
          <p:nvPr/>
        </p:nvSpPr>
        <p:spPr>
          <a:xfrm>
            <a:off x="990175" y="222325"/>
            <a:ext cx="4055100" cy="1847100"/>
          </a:xfrm>
          <a:prstGeom prst="wedgeEllipseCallout">
            <a:avLst>
              <a:gd fmla="val -66946" name="adj1"/>
              <a:gd fmla="val 49072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400">
                <a:latin typeface="Comfortaa"/>
                <a:ea typeface="Comfortaa"/>
                <a:cs typeface="Comfortaa"/>
                <a:sym typeface="Comfortaa"/>
              </a:rPr>
              <a:t>Real Madrid is the best football team in Spain.</a:t>
            </a:r>
            <a:endParaRPr b="1" sz="2400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86" name="Google Shape;86;p16"/>
          <p:cNvSpPr/>
          <p:nvPr/>
        </p:nvSpPr>
        <p:spPr>
          <a:xfrm>
            <a:off x="5435475" y="939075"/>
            <a:ext cx="2724900" cy="1847100"/>
          </a:xfrm>
          <a:prstGeom prst="wedgeEllipseCallout">
            <a:avLst>
              <a:gd fmla="val 61774" name="adj1"/>
              <a:gd fmla="val 40822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800">
                <a:latin typeface="Comfortaa"/>
                <a:ea typeface="Comfortaa"/>
                <a:cs typeface="Comfortaa"/>
                <a:sym typeface="Comfortaa"/>
              </a:rPr>
              <a:t>Why?</a:t>
            </a:r>
            <a:endParaRPr sz="4800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87" name="Google Shape;87;p16"/>
          <p:cNvSpPr/>
          <p:nvPr/>
        </p:nvSpPr>
        <p:spPr>
          <a:xfrm>
            <a:off x="1452150" y="2273075"/>
            <a:ext cx="3781200" cy="1847100"/>
          </a:xfrm>
          <a:prstGeom prst="wedgeEllipseCallout">
            <a:avLst>
              <a:gd fmla="val -66946" name="adj1"/>
              <a:gd fmla="val 49072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400">
                <a:latin typeface="Comfortaa"/>
                <a:ea typeface="Comfortaa"/>
                <a:cs typeface="Comfortaa"/>
                <a:sym typeface="Comfortaa"/>
              </a:rPr>
              <a:t>They have the best players in the world.</a:t>
            </a:r>
            <a:endParaRPr b="1" sz="2400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88" name="Google Shape;88;p16"/>
          <p:cNvSpPr/>
          <p:nvPr/>
        </p:nvSpPr>
        <p:spPr>
          <a:xfrm>
            <a:off x="5233350" y="3280550"/>
            <a:ext cx="3149400" cy="1847100"/>
          </a:xfrm>
          <a:prstGeom prst="wedgeEllipseCallout">
            <a:avLst>
              <a:gd fmla="val 61774" name="adj1"/>
              <a:gd fmla="val 40822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400">
                <a:latin typeface="Comfortaa"/>
                <a:ea typeface="Comfortaa"/>
                <a:cs typeface="Comfortaa"/>
                <a:sym typeface="Comfortaa"/>
              </a:rPr>
              <a:t>Who won the last league?</a:t>
            </a:r>
            <a:endParaRPr b="1" sz="2400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89" name="Google Shape;89;p16"/>
          <p:cNvSpPr/>
          <p:nvPr/>
        </p:nvSpPr>
        <p:spPr>
          <a:xfrm>
            <a:off x="1452150" y="4392250"/>
            <a:ext cx="2724900" cy="1847100"/>
          </a:xfrm>
          <a:prstGeom prst="wedgeEllipseCallout">
            <a:avLst>
              <a:gd fmla="val -66946" name="adj1"/>
              <a:gd fmla="val 49072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3600">
                <a:latin typeface="Comfortaa"/>
                <a:ea typeface="Comfortaa"/>
                <a:cs typeface="Comfortaa"/>
                <a:sym typeface="Comfortaa"/>
              </a:rPr>
              <a:t>Barca!</a:t>
            </a:r>
            <a:endParaRPr b="1" sz="3600">
              <a:latin typeface="Comfortaa"/>
              <a:ea typeface="Comfortaa"/>
              <a:cs typeface="Comfortaa"/>
              <a:sym typeface="Comforta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7"/>
          <p:cNvSpPr/>
          <p:nvPr/>
        </p:nvSpPr>
        <p:spPr>
          <a:xfrm>
            <a:off x="598576" y="1654300"/>
            <a:ext cx="5780538" cy="4109130"/>
          </a:xfrm>
          <a:prstGeom prst="irregularSeal1">
            <a:avLst/>
          </a:prstGeom>
          <a:solidFill>
            <a:srgbClr val="FFFF00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00"/>
              </a:solidFill>
            </a:endParaRPr>
          </a:p>
        </p:txBody>
      </p:sp>
      <p:sp>
        <p:nvSpPr>
          <p:cNvPr id="95" name="Google Shape;95;p17"/>
          <p:cNvSpPr txBox="1"/>
          <p:nvPr/>
        </p:nvSpPr>
        <p:spPr>
          <a:xfrm>
            <a:off x="417150" y="640600"/>
            <a:ext cx="8070600" cy="1013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3600">
                <a:solidFill>
                  <a:schemeClr val="dk1"/>
                </a:solidFill>
                <a:highlight>
                  <a:srgbClr val="FFFFFF"/>
                </a:highlight>
                <a:latin typeface="Comfortaa"/>
                <a:ea typeface="Comfortaa"/>
                <a:cs typeface="Comfortaa"/>
                <a:sym typeface="Comfortaa"/>
              </a:rPr>
              <a:t>Critical thinking is </a:t>
            </a:r>
            <a:r>
              <a:rPr b="1" lang="en-GB" sz="3600">
                <a:solidFill>
                  <a:srgbClr val="FF0000"/>
                </a:solidFill>
                <a:highlight>
                  <a:srgbClr val="FFFFFF"/>
                </a:highlight>
                <a:latin typeface="Comfortaa"/>
                <a:ea typeface="Comfortaa"/>
                <a:cs typeface="Comfortaa"/>
                <a:sym typeface="Comfortaa"/>
              </a:rPr>
              <a:t>incompatible </a:t>
            </a:r>
            <a:r>
              <a:rPr b="1" lang="en-GB" sz="3600">
                <a:solidFill>
                  <a:schemeClr val="dk1"/>
                </a:solidFill>
                <a:highlight>
                  <a:srgbClr val="FFFFFF"/>
                </a:highlight>
                <a:latin typeface="Comfortaa"/>
                <a:ea typeface="Comfortaa"/>
                <a:cs typeface="Comfortaa"/>
                <a:sym typeface="Comfortaa"/>
              </a:rPr>
              <a:t>with</a:t>
            </a:r>
            <a:r>
              <a:rPr b="1" lang="en-GB" sz="3600">
                <a:solidFill>
                  <a:schemeClr val="dk1"/>
                </a:solidFill>
                <a:highlight>
                  <a:srgbClr val="FFFFFF"/>
                </a:highlight>
                <a:latin typeface="Comfortaa"/>
                <a:ea typeface="Comfortaa"/>
                <a:cs typeface="Comfortaa"/>
                <a:sym typeface="Comfortaa"/>
              </a:rPr>
              <a:t>:</a:t>
            </a:r>
            <a:endParaRPr b="1" sz="3600">
              <a:solidFill>
                <a:schemeClr val="dk1"/>
              </a:solidFill>
              <a:highlight>
                <a:srgbClr val="FFFFFF"/>
              </a:highlight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96" name="Google Shape;96;p17"/>
          <p:cNvSpPr txBox="1"/>
          <p:nvPr/>
        </p:nvSpPr>
        <p:spPr>
          <a:xfrm>
            <a:off x="1982700" y="2466600"/>
            <a:ext cx="4937700" cy="1013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3600">
                <a:solidFill>
                  <a:srgbClr val="FF0000"/>
                </a:solidFill>
                <a:latin typeface="Comfortaa"/>
                <a:ea typeface="Comfortaa"/>
                <a:cs typeface="Comfortaa"/>
                <a:sym typeface="Comfortaa"/>
              </a:rPr>
              <a:t>egocentrism</a:t>
            </a:r>
            <a:endParaRPr b="1" sz="3600">
              <a:solidFill>
                <a:srgbClr val="FF0000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97" name="Google Shape;97;p17"/>
          <p:cNvSpPr txBox="1"/>
          <p:nvPr/>
        </p:nvSpPr>
        <p:spPr>
          <a:xfrm>
            <a:off x="1982700" y="3559625"/>
            <a:ext cx="5178600" cy="1013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3600">
                <a:solidFill>
                  <a:srgbClr val="FF0000"/>
                </a:solidFill>
                <a:latin typeface="Comfortaa"/>
                <a:ea typeface="Comfortaa"/>
                <a:cs typeface="Comfortaa"/>
                <a:sym typeface="Comfortaa"/>
              </a:rPr>
              <a:t>prejudice</a:t>
            </a:r>
            <a:endParaRPr b="1" sz="3600">
              <a:solidFill>
                <a:srgbClr val="FF0000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8"/>
          <p:cNvSpPr txBox="1"/>
          <p:nvPr/>
        </p:nvSpPr>
        <p:spPr>
          <a:xfrm>
            <a:off x="417150" y="640600"/>
            <a:ext cx="8070600" cy="228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3600">
                <a:solidFill>
                  <a:schemeClr val="dk1"/>
                </a:solidFill>
                <a:highlight>
                  <a:srgbClr val="FFFFFF"/>
                </a:highlight>
                <a:latin typeface="Comfortaa"/>
                <a:ea typeface="Comfortaa"/>
                <a:cs typeface="Comfortaa"/>
                <a:sym typeface="Comfortaa"/>
              </a:rPr>
              <a:t>So a great time to use c</a:t>
            </a:r>
            <a:r>
              <a:rPr b="1" lang="en-GB" sz="3600">
                <a:solidFill>
                  <a:schemeClr val="dk1"/>
                </a:solidFill>
                <a:highlight>
                  <a:srgbClr val="FFFFFF"/>
                </a:highlight>
                <a:latin typeface="Comfortaa"/>
                <a:ea typeface="Comfortaa"/>
                <a:cs typeface="Comfortaa"/>
                <a:sym typeface="Comfortaa"/>
              </a:rPr>
              <a:t>ritical thinking is </a:t>
            </a:r>
            <a:r>
              <a:rPr b="1" lang="en-GB" sz="3600">
                <a:highlight>
                  <a:srgbClr val="FFFFFF"/>
                </a:highlight>
                <a:latin typeface="Comfortaa"/>
                <a:ea typeface="Comfortaa"/>
                <a:cs typeface="Comfortaa"/>
                <a:sym typeface="Comfortaa"/>
              </a:rPr>
              <a:t>when you detect </a:t>
            </a:r>
            <a:r>
              <a:rPr b="1" lang="en-GB" sz="3600">
                <a:solidFill>
                  <a:srgbClr val="FF0000"/>
                </a:solidFill>
                <a:highlight>
                  <a:srgbClr val="FFFFFF"/>
                </a:highlight>
                <a:latin typeface="Comfortaa"/>
                <a:ea typeface="Comfortaa"/>
                <a:cs typeface="Comfortaa"/>
                <a:sym typeface="Comfortaa"/>
              </a:rPr>
              <a:t>selfishness </a:t>
            </a:r>
            <a:r>
              <a:rPr b="1" lang="en-GB" sz="3600">
                <a:highlight>
                  <a:srgbClr val="FFFFFF"/>
                </a:highlight>
                <a:latin typeface="Comfortaa"/>
                <a:ea typeface="Comfortaa"/>
                <a:cs typeface="Comfortaa"/>
                <a:sym typeface="Comfortaa"/>
              </a:rPr>
              <a:t>and </a:t>
            </a:r>
            <a:r>
              <a:rPr b="1" lang="en-GB" sz="3600">
                <a:solidFill>
                  <a:srgbClr val="FF0000"/>
                </a:solidFill>
                <a:highlight>
                  <a:srgbClr val="FFFFFF"/>
                </a:highlight>
                <a:latin typeface="Comfortaa"/>
                <a:ea typeface="Comfortaa"/>
                <a:cs typeface="Comfortaa"/>
                <a:sym typeface="Comfortaa"/>
              </a:rPr>
              <a:t>bias </a:t>
            </a:r>
            <a:r>
              <a:rPr b="1" lang="en-GB" sz="3600">
                <a:highlight>
                  <a:srgbClr val="FFFFFF"/>
                </a:highlight>
                <a:latin typeface="Comfortaa"/>
                <a:ea typeface="Comfortaa"/>
                <a:cs typeface="Comfortaa"/>
                <a:sym typeface="Comfortaa"/>
              </a:rPr>
              <a:t>in yourself or in others</a:t>
            </a:r>
            <a:r>
              <a:rPr b="1" lang="en-GB" sz="3600">
                <a:solidFill>
                  <a:schemeClr val="dk1"/>
                </a:solidFill>
                <a:highlight>
                  <a:srgbClr val="FFFFFF"/>
                </a:highlight>
                <a:latin typeface="Comfortaa"/>
                <a:ea typeface="Comfortaa"/>
                <a:cs typeface="Comfortaa"/>
                <a:sym typeface="Comfortaa"/>
              </a:rPr>
              <a:t>:</a:t>
            </a:r>
            <a:endParaRPr b="1" sz="3600">
              <a:solidFill>
                <a:schemeClr val="dk1"/>
              </a:solidFill>
              <a:highlight>
                <a:srgbClr val="FFFFFF"/>
              </a:highlight>
              <a:latin typeface="Comfortaa"/>
              <a:ea typeface="Comfortaa"/>
              <a:cs typeface="Comfortaa"/>
              <a:sym typeface="Comfortaa"/>
            </a:endParaRPr>
          </a:p>
        </p:txBody>
      </p:sp>
      <p:pic>
        <p:nvPicPr>
          <p:cNvPr id="103" name="Google Shape;103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94950" y="3429000"/>
            <a:ext cx="5715000" cy="17526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4" name="Google Shape;104;p18"/>
          <p:cNvCxnSpPr/>
          <p:nvPr/>
        </p:nvCxnSpPr>
        <p:spPr>
          <a:xfrm flipH="1" rot="10800000">
            <a:off x="974150" y="3156300"/>
            <a:ext cx="6858000" cy="301980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9"/>
          <p:cNvSpPr txBox="1"/>
          <p:nvPr/>
        </p:nvSpPr>
        <p:spPr>
          <a:xfrm>
            <a:off x="417150" y="640600"/>
            <a:ext cx="8070600" cy="84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3600">
                <a:solidFill>
                  <a:schemeClr val="dk1"/>
                </a:solidFill>
                <a:highlight>
                  <a:srgbClr val="FFFFFF"/>
                </a:highlight>
                <a:latin typeface="Comfortaa"/>
                <a:ea typeface="Comfortaa"/>
                <a:cs typeface="Comfortaa"/>
                <a:sym typeface="Comfortaa"/>
              </a:rPr>
              <a:t>Remember your tools are:</a:t>
            </a:r>
            <a:r>
              <a:rPr b="1" lang="en-GB" sz="3600">
                <a:solidFill>
                  <a:schemeClr val="dk1"/>
                </a:solidFill>
                <a:highlight>
                  <a:srgbClr val="FFFFFF"/>
                </a:highlight>
                <a:latin typeface="Comfortaa"/>
                <a:ea typeface="Comfortaa"/>
                <a:cs typeface="Comfortaa"/>
                <a:sym typeface="Comfortaa"/>
              </a:rPr>
              <a:t> </a:t>
            </a:r>
            <a:endParaRPr b="1" sz="3600">
              <a:solidFill>
                <a:schemeClr val="dk1"/>
              </a:solidFill>
              <a:highlight>
                <a:srgbClr val="FFFFFF"/>
              </a:highlight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10" name="Google Shape;110;p19"/>
          <p:cNvSpPr txBox="1"/>
          <p:nvPr/>
        </p:nvSpPr>
        <p:spPr>
          <a:xfrm rot="-1187561">
            <a:off x="825957" y="3416056"/>
            <a:ext cx="3347135" cy="840103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7200">
                <a:solidFill>
                  <a:srgbClr val="00FF00"/>
                </a:solidFill>
                <a:highlight>
                  <a:srgbClr val="FFFFFF"/>
                </a:highlight>
                <a:latin typeface="Comfortaa"/>
                <a:ea typeface="Comfortaa"/>
                <a:cs typeface="Comfortaa"/>
                <a:sym typeface="Comfortaa"/>
              </a:rPr>
              <a:t>FACTS</a:t>
            </a:r>
            <a:endParaRPr b="1" sz="7200">
              <a:solidFill>
                <a:srgbClr val="00FF00"/>
              </a:solidFill>
              <a:highlight>
                <a:srgbClr val="FFFFFF"/>
              </a:highlight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11" name="Google Shape;111;p19"/>
          <p:cNvSpPr txBox="1"/>
          <p:nvPr/>
        </p:nvSpPr>
        <p:spPr>
          <a:xfrm rot="1828945">
            <a:off x="5027247" y="3415419"/>
            <a:ext cx="3925690" cy="1230462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7200">
                <a:solidFill>
                  <a:srgbClr val="00FF00"/>
                </a:solidFill>
                <a:highlight>
                  <a:srgbClr val="FFFFFF"/>
                </a:highlight>
                <a:latin typeface="Comfortaa"/>
                <a:ea typeface="Comfortaa"/>
                <a:cs typeface="Comfortaa"/>
                <a:sym typeface="Comfortaa"/>
              </a:rPr>
              <a:t>LOGIC</a:t>
            </a:r>
            <a:endParaRPr b="1" sz="7200">
              <a:solidFill>
                <a:srgbClr val="00FF00"/>
              </a:solidFill>
              <a:highlight>
                <a:srgbClr val="FFFFFF"/>
              </a:highlight>
              <a:latin typeface="Comfortaa"/>
              <a:ea typeface="Comfortaa"/>
              <a:cs typeface="Comfortaa"/>
              <a:sym typeface="Comforta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0"/>
          <p:cNvSpPr/>
          <p:nvPr/>
        </p:nvSpPr>
        <p:spPr>
          <a:xfrm>
            <a:off x="-25" y="0"/>
            <a:ext cx="9144000" cy="1060500"/>
          </a:xfrm>
          <a:prstGeom prst="rect">
            <a:avLst/>
          </a:prstGeom>
          <a:solidFill>
            <a:srgbClr val="0097A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20"/>
          <p:cNvSpPr txBox="1"/>
          <p:nvPr/>
        </p:nvSpPr>
        <p:spPr>
          <a:xfrm>
            <a:off x="246400" y="103025"/>
            <a:ext cx="8623800" cy="79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3600">
                <a:solidFill>
                  <a:srgbClr val="FFFFFF"/>
                </a:solidFill>
                <a:latin typeface="Comfortaa"/>
                <a:ea typeface="Comfortaa"/>
                <a:cs typeface="Comfortaa"/>
                <a:sym typeface="Comfortaa"/>
              </a:rPr>
              <a:t>Example Critical Thinking Role Play</a:t>
            </a:r>
            <a:endParaRPr b="1" sz="3600">
              <a:solidFill>
                <a:srgbClr val="FFFFFF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18" name="Google Shape;118;p20"/>
          <p:cNvSpPr txBox="1"/>
          <p:nvPr/>
        </p:nvSpPr>
        <p:spPr>
          <a:xfrm>
            <a:off x="617325" y="1187875"/>
            <a:ext cx="75609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>
                <a:solidFill>
                  <a:schemeClr val="dk1"/>
                </a:solidFill>
                <a:highlight>
                  <a:srgbClr val="FFFFFF"/>
                </a:highlight>
                <a:latin typeface="Comfortaa"/>
                <a:ea typeface="Comfortaa"/>
                <a:cs typeface="Comfortaa"/>
                <a:sym typeface="Comfortaa"/>
              </a:rPr>
              <a:t>Which restaurant shall we go to?</a:t>
            </a:r>
            <a:endParaRPr sz="3000">
              <a:solidFill>
                <a:schemeClr val="dk1"/>
              </a:solidFill>
              <a:highlight>
                <a:srgbClr val="FFFFFF"/>
              </a:highlight>
              <a:latin typeface="Comfortaa"/>
              <a:ea typeface="Comfortaa"/>
              <a:cs typeface="Comfortaa"/>
              <a:sym typeface="Comfortaa"/>
            </a:endParaRPr>
          </a:p>
        </p:txBody>
      </p:sp>
      <p:grpSp>
        <p:nvGrpSpPr>
          <p:cNvPr id="119" name="Google Shape;119;p20"/>
          <p:cNvGrpSpPr/>
          <p:nvPr/>
        </p:nvGrpSpPr>
        <p:grpSpPr>
          <a:xfrm>
            <a:off x="1700400" y="2605375"/>
            <a:ext cx="5743200" cy="2352250"/>
            <a:chOff x="700725" y="2415300"/>
            <a:chExt cx="5743200" cy="2352250"/>
          </a:xfrm>
        </p:grpSpPr>
        <p:sp>
          <p:nvSpPr>
            <p:cNvPr id="120" name="Google Shape;120;p20"/>
            <p:cNvSpPr txBox="1"/>
            <p:nvPr/>
          </p:nvSpPr>
          <p:spPr>
            <a:xfrm>
              <a:off x="700725" y="2415300"/>
              <a:ext cx="5743200" cy="62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3000">
                  <a:solidFill>
                    <a:srgbClr val="FFFFFF"/>
                  </a:solidFill>
                  <a:latin typeface="Comfortaa"/>
                  <a:ea typeface="Comfortaa"/>
                  <a:cs typeface="Comfortaa"/>
                  <a:sym typeface="Comfortaa"/>
                </a:rPr>
                <a:t>Complex problem solving</a:t>
              </a:r>
              <a:endParaRPr sz="3000">
                <a:solidFill>
                  <a:srgbClr val="FFFFFF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121" name="Google Shape;121;p20"/>
            <p:cNvSpPr txBox="1"/>
            <p:nvPr/>
          </p:nvSpPr>
          <p:spPr>
            <a:xfrm>
              <a:off x="700725" y="3281225"/>
              <a:ext cx="4901100" cy="62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3000">
                  <a:solidFill>
                    <a:srgbClr val="FFFFFF"/>
                  </a:solidFill>
                  <a:latin typeface="Comfortaa"/>
                  <a:ea typeface="Comfortaa"/>
                  <a:cs typeface="Comfortaa"/>
                  <a:sym typeface="Comfortaa"/>
                </a:rPr>
                <a:t>Critical thi.nking</a:t>
              </a:r>
              <a:endParaRPr sz="3000">
                <a:solidFill>
                  <a:srgbClr val="FFFFFF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  <p:sp>
          <p:nvSpPr>
            <p:cNvPr id="122" name="Google Shape;122;p20"/>
            <p:cNvSpPr txBox="1"/>
            <p:nvPr/>
          </p:nvSpPr>
          <p:spPr>
            <a:xfrm>
              <a:off x="700725" y="4147150"/>
              <a:ext cx="2845500" cy="62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3000">
                  <a:solidFill>
                    <a:srgbClr val="FFFFFF"/>
                  </a:solidFill>
                  <a:latin typeface="Comfortaa"/>
                  <a:ea typeface="Comfortaa"/>
                  <a:cs typeface="Comfortaa"/>
                  <a:sym typeface="Comfortaa"/>
                </a:rPr>
                <a:t>Creativity</a:t>
              </a:r>
              <a:endParaRPr sz="3000">
                <a:solidFill>
                  <a:srgbClr val="FFFFFF"/>
                </a:solidFill>
                <a:latin typeface="Comfortaa"/>
                <a:ea typeface="Comfortaa"/>
                <a:cs typeface="Comfortaa"/>
                <a:sym typeface="Comfortaa"/>
              </a:endParaRPr>
            </a:p>
          </p:txBody>
        </p:sp>
      </p:grpSp>
      <p:sp>
        <p:nvSpPr>
          <p:cNvPr id="123" name="Google Shape;123;p20"/>
          <p:cNvSpPr txBox="1"/>
          <p:nvPr/>
        </p:nvSpPr>
        <p:spPr>
          <a:xfrm>
            <a:off x="0" y="6396250"/>
            <a:ext cx="91440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hlink"/>
                </a:solidFill>
                <a:uFill>
                  <a:noFill/>
                </a:uFill>
                <a:hlinkClick r:id="rId3"/>
              </a:rPr>
              <a:t>https://www.weforum.org/agenda/2016/01/the-10-skills-you-need-to-thrive-in-the-fourth-industrial-revolution/</a:t>
            </a:r>
            <a:endParaRPr/>
          </a:p>
        </p:txBody>
      </p:sp>
      <p:sp>
        <p:nvSpPr>
          <p:cNvPr id="124" name="Google Shape;124;p20"/>
          <p:cNvSpPr txBox="1"/>
          <p:nvPr/>
        </p:nvSpPr>
        <p:spPr>
          <a:xfrm>
            <a:off x="993575" y="1934625"/>
            <a:ext cx="7560900" cy="395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>
                <a:solidFill>
                  <a:schemeClr val="dk1"/>
                </a:solidFill>
                <a:highlight>
                  <a:srgbClr val="FFFFFF"/>
                </a:highlight>
                <a:latin typeface="Comfortaa"/>
                <a:ea typeface="Comfortaa"/>
                <a:cs typeface="Comfortaa"/>
                <a:sym typeface="Comfortaa"/>
              </a:rPr>
              <a:t>It’s Friday night and you are with your new university friends and you need to decide on a restaurant for dinner.</a:t>
            </a:r>
            <a:endParaRPr sz="3000">
              <a:solidFill>
                <a:schemeClr val="dk1"/>
              </a:solidFill>
              <a:highlight>
                <a:srgbClr val="FFFFFF"/>
              </a:highlight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>
              <a:solidFill>
                <a:schemeClr val="dk1"/>
              </a:solidFill>
              <a:highlight>
                <a:srgbClr val="FFFFFF"/>
              </a:highlight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>
                <a:solidFill>
                  <a:schemeClr val="dk1"/>
                </a:solidFill>
                <a:highlight>
                  <a:srgbClr val="FFFFFF"/>
                </a:highlight>
                <a:latin typeface="Comfortaa"/>
                <a:ea typeface="Comfortaa"/>
                <a:cs typeface="Comfortaa"/>
                <a:sym typeface="Comfortaa"/>
              </a:rPr>
              <a:t>Secretly one of you is vegan, one of you is rich and another doesn’t have much money on you.</a:t>
            </a:r>
            <a:endParaRPr sz="3000">
              <a:solidFill>
                <a:schemeClr val="dk1"/>
              </a:solidFill>
              <a:highlight>
                <a:srgbClr val="FFFFFF"/>
              </a:highlight>
              <a:latin typeface="Comfortaa"/>
              <a:ea typeface="Comfortaa"/>
              <a:cs typeface="Comfortaa"/>
              <a:sym typeface="Comforta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1"/>
          <p:cNvSpPr/>
          <p:nvPr/>
        </p:nvSpPr>
        <p:spPr>
          <a:xfrm>
            <a:off x="-25" y="0"/>
            <a:ext cx="9144000" cy="1060500"/>
          </a:xfrm>
          <a:prstGeom prst="rect">
            <a:avLst/>
          </a:prstGeom>
          <a:solidFill>
            <a:srgbClr val="0097A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21"/>
          <p:cNvSpPr txBox="1"/>
          <p:nvPr/>
        </p:nvSpPr>
        <p:spPr>
          <a:xfrm>
            <a:off x="260075" y="130350"/>
            <a:ext cx="8623800" cy="79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3600">
                <a:solidFill>
                  <a:srgbClr val="FFFFFF"/>
                </a:solidFill>
                <a:latin typeface="Comfortaa"/>
                <a:ea typeface="Comfortaa"/>
                <a:cs typeface="Comfortaa"/>
                <a:sym typeface="Comfortaa"/>
              </a:rPr>
              <a:t>YOUR PROJECT</a:t>
            </a:r>
            <a:endParaRPr b="1" sz="3600">
              <a:solidFill>
                <a:srgbClr val="FFFFFF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31" name="Google Shape;131;p21"/>
          <p:cNvSpPr txBox="1"/>
          <p:nvPr/>
        </p:nvSpPr>
        <p:spPr>
          <a:xfrm>
            <a:off x="514650" y="1261200"/>
            <a:ext cx="7560900" cy="2393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>
                <a:solidFill>
                  <a:schemeClr val="dk1"/>
                </a:solidFill>
                <a:highlight>
                  <a:srgbClr val="FFFFFF"/>
                </a:highlight>
                <a:latin typeface="Comfortaa"/>
                <a:ea typeface="Comfortaa"/>
                <a:cs typeface="Comfortaa"/>
                <a:sym typeface="Comfortaa"/>
              </a:rPr>
              <a:t>In your teams, prepare a scene where one of you has views which are socially unacceptable eg racist or sexist. It could be in a restaurant or other public place.</a:t>
            </a:r>
            <a:endParaRPr sz="3000">
              <a:solidFill>
                <a:schemeClr val="dk1"/>
              </a:solidFill>
              <a:highlight>
                <a:srgbClr val="FFFFFF"/>
              </a:highlight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32" name="Google Shape;132;p21"/>
          <p:cNvSpPr txBox="1"/>
          <p:nvPr/>
        </p:nvSpPr>
        <p:spPr>
          <a:xfrm>
            <a:off x="625975" y="4066438"/>
            <a:ext cx="7560900" cy="1876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>
                <a:solidFill>
                  <a:schemeClr val="dk1"/>
                </a:solidFill>
                <a:highlight>
                  <a:srgbClr val="FFFFFF"/>
                </a:highlight>
                <a:latin typeface="Comfortaa"/>
                <a:ea typeface="Comfortaa"/>
                <a:cs typeface="Comfortaa"/>
                <a:sym typeface="Comfortaa"/>
              </a:rPr>
              <a:t>When your scene is ready, perform it in front of the class. Invite the audience to make observations.</a:t>
            </a:r>
            <a:endParaRPr sz="3000">
              <a:solidFill>
                <a:schemeClr val="dk1"/>
              </a:solidFill>
              <a:highlight>
                <a:srgbClr val="FFFFFF"/>
              </a:highlight>
              <a:latin typeface="Comfortaa"/>
              <a:ea typeface="Comfortaa"/>
              <a:cs typeface="Comfortaa"/>
              <a:sym typeface="Comforta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