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78" r:id="rId5"/>
    <p:sldId id="262" r:id="rId6"/>
    <p:sldId id="263" r:id="rId7"/>
    <p:sldId id="264" r:id="rId8"/>
    <p:sldId id="274" r:id="rId9"/>
    <p:sldId id="271" r:id="rId10"/>
    <p:sldId id="265" r:id="rId11"/>
    <p:sldId id="275" r:id="rId12"/>
    <p:sldId id="272" r:id="rId13"/>
    <p:sldId id="273" r:id="rId14"/>
    <p:sldId id="268" r:id="rId15"/>
    <p:sldId id="269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66C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2B46-E05B-4C28-A016-31A956D60FF1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77B-FC21-4DA9-A437-CB028025A9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2B46-E05B-4C28-A016-31A956D60FF1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77B-FC21-4DA9-A437-CB028025A9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2B46-E05B-4C28-A016-31A956D60FF1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77B-FC21-4DA9-A437-CB028025A9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2B46-E05B-4C28-A016-31A956D60FF1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77B-FC21-4DA9-A437-CB028025A9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2B46-E05B-4C28-A016-31A956D60FF1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77B-FC21-4DA9-A437-CB028025A9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2B46-E05B-4C28-A016-31A956D60FF1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77B-FC21-4DA9-A437-CB028025A9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2B46-E05B-4C28-A016-31A956D60FF1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77B-FC21-4DA9-A437-CB028025A9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2B46-E05B-4C28-A016-31A956D60FF1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77B-FC21-4DA9-A437-CB028025A9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2B46-E05B-4C28-A016-31A956D60FF1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77B-FC21-4DA9-A437-CB028025A9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2B46-E05B-4C28-A016-31A956D60FF1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77B-FC21-4DA9-A437-CB028025A9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2B46-E05B-4C28-A016-31A956D60FF1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277B-FC21-4DA9-A437-CB028025A9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A2B46-E05B-4C28-A016-31A956D60FF1}" type="datetimeFigureOut">
              <a:rPr lang="es-ES" smtClean="0"/>
              <a:pPr/>
              <a:t>27/03/2017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B277B-FC21-4DA9-A437-CB028025A9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42852"/>
            <a:ext cx="9144000" cy="1470025"/>
          </a:xfrm>
        </p:spPr>
        <p:txBody>
          <a:bodyPr>
            <a:normAutofit/>
          </a:bodyPr>
          <a:lstStyle/>
          <a:p>
            <a:r>
              <a:rPr lang="es-ES" sz="6000" smtClean="0">
                <a:latin typeface="Arial Black" pitchFamily="34" charset="0"/>
              </a:rPr>
              <a:t>Learning English</a:t>
            </a:r>
            <a:endParaRPr lang="es-ES" sz="6000">
              <a:latin typeface="Arial Black" pitchFamily="34" charset="0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0" y="1428736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with Drama</a:t>
            </a:r>
            <a:endParaRPr kumimoji="0" lang="es-ES" sz="6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pic>
        <p:nvPicPr>
          <p:cNvPr id="20482" name="Picture 2" descr="Resultado de imagen para acting 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2714612" y="2419226"/>
            <a:ext cx="3748092" cy="45988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sultado de imagen para drama 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819884">
            <a:off x="3927998" y="732708"/>
            <a:ext cx="1533848" cy="1215566"/>
          </a:xfrm>
          <a:prstGeom prst="rect">
            <a:avLst/>
          </a:prstGeom>
          <a:noFill/>
        </p:spPr>
      </p:pic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smtClean="0">
                <a:latin typeface="Arial Black" pitchFamily="34" charset="0"/>
                <a:ea typeface="+mj-ea"/>
                <a:cs typeface="+mj-cs"/>
              </a:rPr>
              <a:t>PROCESS DRAMA TECHNIQUES</a:t>
            </a:r>
            <a:endParaRPr kumimoji="0" lang="es-ES" sz="4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0" y="1928802"/>
            <a:ext cx="91440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This</a:t>
            </a:r>
            <a:r>
              <a:rPr kumimoji="0" lang="es-ES" sz="40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involves games about:</a:t>
            </a:r>
            <a:endParaRPr kumimoji="0" lang="es-ES" sz="4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 rot="1295337">
            <a:off x="40868" y="2857461"/>
            <a:ext cx="2214546" cy="10079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TRUST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 rot="20947943">
            <a:off x="5545945" y="2867748"/>
            <a:ext cx="321471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TEAMWORK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 rot="951268">
            <a:off x="4601890" y="5530910"/>
            <a:ext cx="4071966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IMAGINATION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 rot="1105889">
            <a:off x="1702865" y="5448870"/>
            <a:ext cx="2510989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FOCUS</a:t>
            </a:r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2786050" y="4572008"/>
            <a:ext cx="528638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IMPROVISATION</a:t>
            </a:r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 rot="648484">
            <a:off x="3744702" y="3884193"/>
            <a:ext cx="4929222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CHARACTERIZATION</a:t>
            </a:r>
          </a:p>
        </p:txBody>
      </p:sp>
      <p:sp>
        <p:nvSpPr>
          <p:cNvPr id="15" name="1 Título"/>
          <p:cNvSpPr txBox="1">
            <a:spLocks/>
          </p:cNvSpPr>
          <p:nvPr/>
        </p:nvSpPr>
        <p:spPr>
          <a:xfrm rot="19429072">
            <a:off x="42361" y="3950962"/>
            <a:ext cx="4929222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STORYTELLING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 txBox="1">
            <a:spLocks/>
          </p:cNvSpPr>
          <p:nvPr/>
        </p:nvSpPr>
        <p:spPr>
          <a:xfrm>
            <a:off x="428596" y="0"/>
            <a:ext cx="8715404" cy="12858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800" smtClean="0">
                <a:latin typeface="Arial Black" pitchFamily="34" charset="0"/>
                <a:ea typeface="+mj-ea"/>
                <a:cs typeface="+mj-cs"/>
              </a:rPr>
              <a:t>There will be </a:t>
            </a:r>
            <a:endParaRPr kumimoji="0" lang="es-ES" sz="8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357554" y="1643050"/>
            <a:ext cx="5786446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928662" y="3000372"/>
            <a:ext cx="8215338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9600" smtClean="0">
                <a:solidFill>
                  <a:srgbClr val="FF0000"/>
                </a:solidFill>
                <a:latin typeface="Arial Black" pitchFamily="34" charset="0"/>
                <a:ea typeface="+mj-ea"/>
                <a:cs typeface="+mj-cs"/>
              </a:rPr>
              <a:t>memorizing</a:t>
            </a:r>
            <a:endParaRPr kumimoji="0" lang="es-ES" sz="96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28662" y="5715016"/>
            <a:ext cx="8215338" cy="9287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translating</a:t>
            </a:r>
            <a:r>
              <a:rPr kumimoji="0" lang="es-ES" sz="9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.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071802" y="4357694"/>
            <a:ext cx="6072198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or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 txBox="1">
            <a:spLocks/>
          </p:cNvSpPr>
          <p:nvPr/>
        </p:nvSpPr>
        <p:spPr>
          <a:xfrm>
            <a:off x="0" y="0"/>
            <a:ext cx="9144000" cy="7858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AUDIOLINGUAL EXERCISES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57158" y="857232"/>
            <a:ext cx="8572528" cy="24288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Teacher</a:t>
            </a:r>
            <a:r>
              <a:rPr kumimoji="0" lang="es-E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: “Juan, ask Ana what she is going</a:t>
            </a:r>
            <a:r>
              <a:rPr kumimoji="0" lang="es-ES" sz="44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to do this weekend.”</a:t>
            </a:r>
            <a:endParaRPr kumimoji="0" lang="es-ES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85720" y="3000372"/>
            <a:ext cx="8572528" cy="20717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Juan</a:t>
            </a:r>
            <a:r>
              <a:rPr kumimoji="0" lang="es-E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: “Ana, what are you going to do this weekend</a:t>
            </a:r>
            <a:r>
              <a:rPr lang="es-ES" sz="4400" baseline="0" smtClean="0">
                <a:latin typeface="Arial Black" pitchFamily="34" charset="0"/>
                <a:ea typeface="+mj-ea"/>
                <a:cs typeface="+mj-cs"/>
              </a:rPr>
              <a:t>?”</a:t>
            </a:r>
            <a:endParaRPr kumimoji="0" lang="es-ES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285720" y="4786298"/>
            <a:ext cx="8858280" cy="20717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40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  <a:ea typeface="+mj-ea"/>
                <a:cs typeface="+mj-cs"/>
              </a:rPr>
              <a:t>Ana</a:t>
            </a:r>
            <a:r>
              <a:rPr kumimoji="0" lang="es-E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: “I’m going to the cinema with my friends.”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 txBox="1">
            <a:spLocks/>
          </p:cNvSpPr>
          <p:nvPr/>
        </p:nvSpPr>
        <p:spPr>
          <a:xfrm>
            <a:off x="357158" y="3143248"/>
            <a:ext cx="8429684" cy="25003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Audiolingual exercises are a very effective way to put </a:t>
            </a:r>
            <a:r>
              <a:rPr kumimoji="0" lang="es-E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GRAMMAR INTO ACTION</a:t>
            </a:r>
            <a:r>
              <a:rPr kumimoji="0" lang="es-E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.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28596" y="1000108"/>
            <a:ext cx="8715404" cy="15001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400" smtClean="0">
                <a:latin typeface="Arial Black" pitchFamily="34" charset="0"/>
                <a:ea typeface="+mj-ea"/>
                <a:cs typeface="+mj-cs"/>
              </a:rPr>
              <a:t>We need GRAMMAR to </a:t>
            </a:r>
            <a:r>
              <a:rPr lang="es-ES" sz="440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  <a:ea typeface="+mj-ea"/>
                <a:cs typeface="+mj-cs"/>
              </a:rPr>
              <a:t>think</a:t>
            </a:r>
            <a:r>
              <a:rPr lang="es-ES" sz="4400" smtClean="0">
                <a:latin typeface="Arial Black" pitchFamily="34" charset="0"/>
                <a:ea typeface="+mj-ea"/>
                <a:cs typeface="+mj-cs"/>
              </a:rPr>
              <a:t> and </a:t>
            </a:r>
            <a:r>
              <a:rPr lang="es-ES" sz="440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  <a:ea typeface="+mj-ea"/>
                <a:cs typeface="+mj-cs"/>
              </a:rPr>
              <a:t>express</a:t>
            </a:r>
            <a:r>
              <a:rPr lang="es-ES" sz="4400" smtClean="0">
                <a:latin typeface="Arial Black" pitchFamily="34" charset="0"/>
                <a:ea typeface="+mj-ea"/>
                <a:cs typeface="+mj-cs"/>
              </a:rPr>
              <a:t> our ideas.</a:t>
            </a:r>
            <a:endParaRPr kumimoji="0" lang="es-ES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Resultado de imagen para 50% icon"/>
          <p:cNvPicPr>
            <a:picLocks noChangeAspect="1" noChangeArrowheads="1"/>
          </p:cNvPicPr>
          <p:nvPr/>
        </p:nvPicPr>
        <p:blipFill>
          <a:blip r:embed="rId2"/>
          <a:srcRect t="19969" b="20125"/>
          <a:stretch>
            <a:fillRect/>
          </a:stretch>
        </p:blipFill>
        <p:spPr bwMode="auto">
          <a:xfrm>
            <a:off x="0" y="1142984"/>
            <a:ext cx="2857520" cy="1285884"/>
          </a:xfrm>
          <a:prstGeom prst="rect">
            <a:avLst/>
          </a:prstGeom>
          <a:noFill/>
        </p:spPr>
      </p:pic>
      <p:pic>
        <p:nvPicPr>
          <p:cNvPr id="4" name="Picture 2" descr="Resultado de imagen para 50% icon"/>
          <p:cNvPicPr>
            <a:picLocks noChangeAspect="1" noChangeArrowheads="1"/>
          </p:cNvPicPr>
          <p:nvPr/>
        </p:nvPicPr>
        <p:blipFill>
          <a:blip r:embed="rId2"/>
          <a:srcRect t="23297" b="20125"/>
          <a:stretch>
            <a:fillRect/>
          </a:stretch>
        </p:blipFill>
        <p:spPr bwMode="auto">
          <a:xfrm>
            <a:off x="0" y="3857628"/>
            <a:ext cx="2857520" cy="1214446"/>
          </a:xfrm>
          <a:prstGeom prst="rect">
            <a:avLst/>
          </a:prstGeom>
          <a:noFill/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2928926" y="1500174"/>
            <a:ext cx="6215074" cy="714380"/>
          </a:xfrm>
        </p:spPr>
        <p:txBody>
          <a:bodyPr>
            <a:normAutofit/>
          </a:bodyPr>
          <a:lstStyle/>
          <a:p>
            <a:pPr algn="l"/>
            <a:r>
              <a:rPr lang="es-ES" sz="4000" smtClean="0">
                <a:latin typeface="Arial Black" pitchFamily="34" charset="0"/>
              </a:rPr>
              <a:t>Performance in class</a:t>
            </a:r>
            <a:endParaRPr lang="es-ES" sz="4000">
              <a:latin typeface="Arial Black" pitchFamily="34" charset="0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2928926" y="4214818"/>
            <a:ext cx="6215074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Oral exam</a:t>
            </a:r>
            <a:endParaRPr kumimoji="0" lang="es-ES" sz="4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0" y="0"/>
            <a:ext cx="9144000" cy="11430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EVALUATION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 txBox="1">
            <a:spLocks/>
          </p:cNvSpPr>
          <p:nvPr/>
        </p:nvSpPr>
        <p:spPr>
          <a:xfrm>
            <a:off x="0" y="0"/>
            <a:ext cx="9144000" cy="11430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Evaluation</a:t>
            </a:r>
          </a:p>
        </p:txBody>
      </p:sp>
      <p:pic>
        <p:nvPicPr>
          <p:cNvPr id="23554" name="Picture 2" descr="Resultado de imagen para 50% icon"/>
          <p:cNvPicPr>
            <a:picLocks noChangeAspect="1" noChangeArrowheads="1"/>
          </p:cNvPicPr>
          <p:nvPr/>
        </p:nvPicPr>
        <p:blipFill>
          <a:blip r:embed="rId2"/>
          <a:srcRect t="19969" b="20125"/>
          <a:stretch>
            <a:fillRect/>
          </a:stretch>
        </p:blipFill>
        <p:spPr bwMode="auto">
          <a:xfrm>
            <a:off x="0" y="1142984"/>
            <a:ext cx="2857520" cy="1285884"/>
          </a:xfrm>
          <a:prstGeom prst="rect">
            <a:avLst/>
          </a:prstGeom>
          <a:noFill/>
        </p:spPr>
      </p:pic>
      <p:pic>
        <p:nvPicPr>
          <p:cNvPr id="4" name="Picture 2" descr="Resultado de imagen para 50% icon"/>
          <p:cNvPicPr>
            <a:picLocks noChangeAspect="1" noChangeArrowheads="1"/>
          </p:cNvPicPr>
          <p:nvPr/>
        </p:nvPicPr>
        <p:blipFill>
          <a:blip r:embed="rId2"/>
          <a:srcRect t="23297" b="20125"/>
          <a:stretch>
            <a:fillRect/>
          </a:stretch>
        </p:blipFill>
        <p:spPr bwMode="auto">
          <a:xfrm>
            <a:off x="0" y="3857628"/>
            <a:ext cx="2857520" cy="1214446"/>
          </a:xfrm>
          <a:prstGeom prst="rect">
            <a:avLst/>
          </a:prstGeom>
          <a:noFill/>
        </p:spPr>
      </p:pic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2928926" y="1500174"/>
            <a:ext cx="6215074" cy="714380"/>
          </a:xfrm>
        </p:spPr>
        <p:txBody>
          <a:bodyPr>
            <a:normAutofit/>
          </a:bodyPr>
          <a:lstStyle/>
          <a:p>
            <a:pPr algn="l"/>
            <a:r>
              <a:rPr lang="es-ES" sz="4000" smtClean="0">
                <a:latin typeface="Arial Black" pitchFamily="34" charset="0"/>
              </a:rPr>
              <a:t>Performance in class</a:t>
            </a:r>
            <a:endParaRPr lang="es-ES" sz="4000">
              <a:latin typeface="Arial Black" pitchFamily="34" charset="0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2928926" y="4214818"/>
            <a:ext cx="6215074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Oral exam</a:t>
            </a:r>
            <a:endParaRPr kumimoji="0" lang="es-ES" sz="4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0" y="2428868"/>
            <a:ext cx="314324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0" i="0" u="none" strike="noStrike" kern="1200" cap="none" spc="0" normalizeH="0" baseline="0" noProof="0" smtClean="0">
                <a:ln>
                  <a:noFill/>
                </a:ln>
                <a:solidFill>
                  <a:srgbClr val="1F66C2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Behaviour</a:t>
            </a:r>
            <a:endParaRPr kumimoji="0" lang="es-ES" sz="3200" b="0" i="0" u="none" strike="noStrike" kern="1200" cap="none" spc="0" normalizeH="0" baseline="0" noProof="0">
              <a:ln>
                <a:noFill/>
              </a:ln>
              <a:solidFill>
                <a:srgbClr val="1F66C2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000364" y="2571744"/>
            <a:ext cx="314324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smtClean="0">
                <a:solidFill>
                  <a:srgbClr val="1F66C2"/>
                </a:solidFill>
                <a:latin typeface="Arial Black" pitchFamily="34" charset="0"/>
                <a:ea typeface="+mj-ea"/>
                <a:cs typeface="+mj-cs"/>
              </a:rPr>
              <a:t>Spontaneity</a:t>
            </a:r>
            <a:endParaRPr lang="es-ES" sz="3200">
              <a:solidFill>
                <a:srgbClr val="1F66C2"/>
              </a:solidFill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214414" y="3000372"/>
            <a:ext cx="7358114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s-ES" sz="3200" smtClean="0">
                <a:solidFill>
                  <a:srgbClr val="1F66C2"/>
                </a:solidFill>
                <a:latin typeface="Arial Black" pitchFamily="34" charset="0"/>
                <a:ea typeface="+mj-ea"/>
                <a:cs typeface="+mj-cs"/>
              </a:rPr>
              <a:t>Not Using your Mother Tongue</a:t>
            </a:r>
            <a:endParaRPr lang="es-ES" sz="3200">
              <a:solidFill>
                <a:srgbClr val="1F66C2"/>
              </a:solidFill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00760" y="2428868"/>
            <a:ext cx="314324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algn="ctr" fontAlgn="auto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smtClean="0">
                <a:solidFill>
                  <a:srgbClr val="1F66C2"/>
                </a:solidFill>
                <a:latin typeface="Arial Black" pitchFamily="34" charset="0"/>
                <a:ea typeface="+mj-ea"/>
                <a:cs typeface="+mj-cs"/>
              </a:rPr>
              <a:t>Team skills</a:t>
            </a:r>
            <a:endParaRPr lang="es-ES" sz="3200">
              <a:solidFill>
                <a:srgbClr val="1F66C2"/>
              </a:solidFill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0" y="5072074"/>
            <a:ext cx="9144000" cy="142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es-ES" sz="3200" smtClean="0">
                <a:solidFill>
                  <a:srgbClr val="1F66C2"/>
                </a:solidFill>
                <a:latin typeface="Arial Black" pitchFamily="34" charset="0"/>
                <a:ea typeface="+mj-ea"/>
                <a:cs typeface="+mj-cs"/>
              </a:rPr>
              <a:t>Ability to answer random questions spontaneously in an interview</a:t>
            </a:r>
            <a:endParaRPr lang="es-ES" sz="3200">
              <a:solidFill>
                <a:srgbClr val="1F66C2"/>
              </a:solidFill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sultado de imagen para hands on hips frown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16" y="4572008"/>
            <a:ext cx="3428984" cy="2285992"/>
          </a:xfrm>
          <a:prstGeom prst="rect">
            <a:avLst/>
          </a:prstGeom>
          <a:noFill/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2000232" y="2143116"/>
            <a:ext cx="7143768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You memorize.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2000232" y="4500570"/>
            <a:ext cx="7143768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You get nervous.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2000232" y="5286388"/>
            <a:ext cx="7143768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You get blocked.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00034" y="285728"/>
            <a:ext cx="8643966" cy="9286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600" smtClean="0">
                <a:latin typeface="Arial Black" pitchFamily="34" charset="0"/>
                <a:ea typeface="+mj-ea"/>
                <a:cs typeface="+mj-cs"/>
              </a:rPr>
              <a:t>Why do you find it difficult to speak in English?</a:t>
            </a:r>
            <a:endParaRPr kumimoji="0" lang="es-ES" sz="3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71472" y="1357298"/>
            <a:ext cx="8572528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Because...</a:t>
            </a:r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2000232" y="3000372"/>
            <a:ext cx="7143768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You translate.</a:t>
            </a:r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571472" y="3714752"/>
            <a:ext cx="8572528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smtClean="0">
                <a:latin typeface="Arial Black" pitchFamily="34" charset="0"/>
                <a:ea typeface="+mj-ea"/>
                <a:cs typeface="+mj-cs"/>
              </a:rPr>
              <a:t>And then</a:t>
            </a: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0" y="1428736"/>
            <a:ext cx="91440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You can’t speak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0" y="2357430"/>
            <a:ext cx="91440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and...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472" y="357166"/>
            <a:ext cx="8572528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smtClean="0">
                <a:latin typeface="Arial Black" pitchFamily="34" charset="0"/>
                <a:ea typeface="+mj-ea"/>
                <a:cs typeface="+mj-cs"/>
              </a:rPr>
              <a:t>And so</a:t>
            </a: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Resultado de imagen para pan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4357694"/>
            <a:ext cx="1692606" cy="2500306"/>
          </a:xfrm>
          <a:prstGeom prst="rect">
            <a:avLst/>
          </a:prstGeom>
          <a:noFill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0" y="1428736"/>
            <a:ext cx="91440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You can’t speak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0" y="2357430"/>
            <a:ext cx="91440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and...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0" y="3643314"/>
            <a:ext cx="91440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YOU PANIC!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472" y="357166"/>
            <a:ext cx="8572528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smtClean="0">
                <a:latin typeface="Arial Black" pitchFamily="34" charset="0"/>
                <a:ea typeface="+mj-ea"/>
                <a:cs typeface="+mj-cs"/>
              </a:rPr>
              <a:t>And so</a:t>
            </a:r>
            <a:r>
              <a:rPr kumimoji="0" lang="es-E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...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 txBox="1">
            <a:spLocks/>
          </p:cNvSpPr>
          <p:nvPr/>
        </p:nvSpPr>
        <p:spPr>
          <a:xfrm>
            <a:off x="928662" y="500042"/>
            <a:ext cx="8215338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So...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28662" y="2143116"/>
            <a:ext cx="8215338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this year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928662" y="3464719"/>
            <a:ext cx="8215338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we want to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28662" y="4786322"/>
            <a:ext cx="8215338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help you to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 txBox="1">
            <a:spLocks/>
          </p:cNvSpPr>
          <p:nvPr/>
        </p:nvSpPr>
        <p:spPr>
          <a:xfrm>
            <a:off x="0" y="0"/>
            <a:ext cx="9144000" cy="12858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speak English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0" y="1571612"/>
            <a:ext cx="91440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with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0" y="2928934"/>
            <a:ext cx="91440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spontaneity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0" y="5500702"/>
            <a:ext cx="91440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confidence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0" y="4214818"/>
            <a:ext cx="91440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and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 txBox="1">
            <a:spLocks/>
          </p:cNvSpPr>
          <p:nvPr/>
        </p:nvSpPr>
        <p:spPr>
          <a:xfrm>
            <a:off x="0" y="928670"/>
            <a:ext cx="91440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HOW?</a:t>
            </a:r>
          </a:p>
        </p:txBody>
      </p:sp>
      <p:pic>
        <p:nvPicPr>
          <p:cNvPr id="21506" name="Picture 2" descr="Resultado de imagen para How ic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9" y="2071680"/>
            <a:ext cx="4786320" cy="47863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 txBox="1">
            <a:spLocks/>
          </p:cNvSpPr>
          <p:nvPr/>
        </p:nvSpPr>
        <p:spPr>
          <a:xfrm>
            <a:off x="0" y="3000372"/>
            <a:ext cx="91440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ES" sz="4400" smtClean="0">
                <a:latin typeface="Arial Black" pitchFamily="34" charset="0"/>
                <a:ea typeface="+mj-ea"/>
                <a:cs typeface="+mj-cs"/>
              </a:rPr>
              <a:t>along with some</a:t>
            </a:r>
            <a:endParaRPr kumimoji="0" lang="es-ES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0" y="1357298"/>
            <a:ext cx="91440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PROCESS DRAMA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0" y="4143380"/>
            <a:ext cx="91440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400" smtClean="0">
                <a:latin typeface="Arial Black" pitchFamily="34" charset="0"/>
                <a:ea typeface="+mj-ea"/>
                <a:cs typeface="+mj-cs"/>
              </a:rPr>
              <a:t>a</a:t>
            </a:r>
            <a:r>
              <a:rPr kumimoji="0" lang="es-E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udiolingual exercises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Resultado de imagen para dont understand meme"/>
          <p:cNvPicPr>
            <a:picLocks noChangeAspect="1" noChangeArrowheads="1"/>
          </p:cNvPicPr>
          <p:nvPr/>
        </p:nvPicPr>
        <p:blipFill>
          <a:blip r:embed="rId2"/>
          <a:srcRect l="8406" t="3125" r="10708" b="3125"/>
          <a:stretch>
            <a:fillRect/>
          </a:stretch>
        </p:blipFill>
        <p:spPr bwMode="auto">
          <a:xfrm>
            <a:off x="0" y="-53951"/>
            <a:ext cx="9144000" cy="6911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199</Words>
  <Application>Microsoft Office PowerPoint</Application>
  <PresentationFormat>Presentación en pantalla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Learning English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Performance in class</vt:lpstr>
      <vt:lpstr>Performance in class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Drama for TEFL</dc:title>
  <dc:subject>Teaching English</dc:subject>
  <dc:creator>Bob Wilson</dc:creator>
  <cp:keywords>drama,tefl,esl</cp:keywords>
  <dc:description>This presentation is from autoenglish.org.</dc:description>
  <cp:lastModifiedBy>usuario</cp:lastModifiedBy>
  <cp:revision>38</cp:revision>
  <dcterms:created xsi:type="dcterms:W3CDTF">2016-09-07T11:27:02Z</dcterms:created>
  <dcterms:modified xsi:type="dcterms:W3CDTF">2017-03-27T12:09:44Z</dcterms:modified>
  <cp:category>Teaching English</cp:category>
</cp:coreProperties>
</file>